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8" r:id="rId2"/>
    <p:sldId id="288" r:id="rId3"/>
    <p:sldId id="289" r:id="rId4"/>
    <p:sldId id="309" r:id="rId5"/>
    <p:sldId id="310" r:id="rId6"/>
    <p:sldId id="311" r:id="rId7"/>
    <p:sldId id="314" r:id="rId8"/>
    <p:sldId id="308" r:id="rId9"/>
    <p:sldId id="312" r:id="rId10"/>
    <p:sldId id="315" r:id="rId11"/>
    <p:sldId id="316" r:id="rId12"/>
    <p:sldId id="318" r:id="rId13"/>
    <p:sldId id="317" r:id="rId14"/>
    <p:sldId id="290" r:id="rId15"/>
    <p:sldId id="291" r:id="rId16"/>
    <p:sldId id="319" r:id="rId17"/>
    <p:sldId id="295" r:id="rId18"/>
    <p:sldId id="321" r:id="rId19"/>
    <p:sldId id="328" r:id="rId20"/>
    <p:sldId id="320" r:id="rId21"/>
    <p:sldId id="296" r:id="rId22"/>
    <p:sldId id="292" r:id="rId23"/>
    <p:sldId id="293" r:id="rId24"/>
    <p:sldId id="299" r:id="rId25"/>
    <p:sldId id="300" r:id="rId26"/>
    <p:sldId id="329" r:id="rId27"/>
    <p:sldId id="322" r:id="rId28"/>
    <p:sldId id="323" r:id="rId29"/>
    <p:sldId id="324" r:id="rId30"/>
    <p:sldId id="325" r:id="rId31"/>
    <p:sldId id="326" r:id="rId32"/>
    <p:sldId id="313" r:id="rId33"/>
    <p:sldId id="32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D0CBE-B3F5-42E0-9712-42C1BCEC68D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3016-B101-4179-830E-0F388314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val="149965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4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4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2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7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6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8AA9-AB01-4169-85A5-B94AD0599164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2AFF-3FF6-4EBE-B455-18D7642EF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-1353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логотип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63501"/>
            <a:ext cx="1273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0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3643313"/>
            <a:ext cx="3313113" cy="26606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3287714" y="188914"/>
            <a:ext cx="73802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333399"/>
                </a:solidFill>
              </a:rPr>
              <a:t>Автономное образовательное учреждение Вологодской области </a:t>
            </a:r>
            <a:br>
              <a:rPr lang="ru-RU" altLang="ru-RU" sz="1400">
                <a:solidFill>
                  <a:srgbClr val="333399"/>
                </a:solidFill>
              </a:rPr>
            </a:br>
            <a:r>
              <a:rPr lang="ru-RU" altLang="ru-RU" sz="1400">
                <a:solidFill>
                  <a:srgbClr val="333399"/>
                </a:solidFill>
              </a:rPr>
              <a:t>дополнительного профессионального образования</a:t>
            </a:r>
          </a:p>
          <a:p>
            <a:pPr eaLnBrk="1" hangingPunct="1"/>
            <a:r>
              <a:rPr lang="ru-RU" altLang="ru-RU" sz="1400">
                <a:solidFill>
                  <a:srgbClr val="333399"/>
                </a:solidFill>
              </a:rPr>
              <a:t>(повышения квалификации) специалистов</a:t>
            </a:r>
            <a:r>
              <a:rPr lang="ru-RU" altLang="ru-RU" sz="1600" b="1">
                <a:solidFill>
                  <a:srgbClr val="333399"/>
                </a:solidFill>
              </a:rPr>
              <a:t> </a:t>
            </a:r>
          </a:p>
          <a:p>
            <a:pPr eaLnBrk="1" hangingPunct="1"/>
            <a:r>
              <a:rPr lang="en-US" altLang="ru-RU" b="1">
                <a:solidFill>
                  <a:srgbClr val="333399"/>
                </a:solidFill>
              </a:rPr>
              <a:t>«</a:t>
            </a:r>
            <a:r>
              <a:rPr lang="ru-RU" altLang="ru-RU" b="1">
                <a:solidFill>
                  <a:srgbClr val="333399"/>
                </a:solidFill>
              </a:rPr>
              <a:t>Вологодский институт развития образования</a:t>
            </a:r>
            <a:r>
              <a:rPr lang="en-US" altLang="ru-RU" b="1">
                <a:solidFill>
                  <a:srgbClr val="333399"/>
                </a:solidFill>
              </a:rPr>
              <a:t>»</a:t>
            </a:r>
            <a:endParaRPr lang="ru-RU" altLang="ru-RU" b="1">
              <a:solidFill>
                <a:srgbClr val="333399"/>
              </a:solidFill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524000" y="1268413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152" name="Line 15"/>
          <p:cNvSpPr>
            <a:spLocks noChangeShapeType="1"/>
          </p:cNvSpPr>
          <p:nvPr/>
        </p:nvSpPr>
        <p:spPr bwMode="auto">
          <a:xfrm>
            <a:off x="1524000" y="63785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135188" y="6381750"/>
            <a:ext cx="7885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333399"/>
                </a:solidFill>
              </a:rPr>
              <a:t>Вологда </a:t>
            </a:r>
            <a:r>
              <a:rPr lang="ru-RU" altLang="ru-RU" sz="1600" b="1" dirty="0" smtClean="0">
                <a:solidFill>
                  <a:srgbClr val="333399"/>
                </a:solidFill>
              </a:rPr>
              <a:t>2018 </a:t>
            </a:r>
            <a:r>
              <a:rPr lang="ru-RU" altLang="ru-RU" sz="1600" b="1" dirty="0">
                <a:solidFill>
                  <a:srgbClr val="333399"/>
                </a:solidFill>
              </a:rPr>
              <a:t>год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5375275" y="3789364"/>
            <a:ext cx="5041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000099"/>
                </a:solidFill>
              </a:rPr>
              <a:t>Кокарева Зоя Александровна, доцент кафедры педагогики и психологии </a:t>
            </a:r>
            <a:r>
              <a:rPr lang="ru-RU" altLang="ru-RU" b="1" dirty="0" smtClean="0">
                <a:solidFill>
                  <a:srgbClr val="000099"/>
                </a:solidFill>
              </a:rPr>
              <a:t>АОУ </a:t>
            </a:r>
            <a:r>
              <a:rPr lang="ru-RU" altLang="ru-RU" b="1" dirty="0">
                <a:solidFill>
                  <a:srgbClr val="000099"/>
                </a:solidFill>
              </a:rPr>
              <a:t>ВО ДПО ВИРО </a:t>
            </a:r>
          </a:p>
          <a:p>
            <a:pPr eaLnBrk="1" hangingPunct="1"/>
            <a:r>
              <a:rPr lang="ru-RU" altLang="ru-RU" b="1" dirty="0">
                <a:solidFill>
                  <a:srgbClr val="000099"/>
                </a:solidFill>
              </a:rPr>
              <a:t>кандидат педагогических наук, доцент</a:t>
            </a:r>
          </a:p>
          <a:p>
            <a:pPr eaLnBrk="1" hangingPunct="1"/>
            <a:endParaRPr lang="ru-RU" altLang="ru-RU" sz="1600" b="1" dirty="0">
              <a:solidFill>
                <a:srgbClr val="000099"/>
              </a:solidFill>
            </a:endParaRPr>
          </a:p>
          <a:p>
            <a:pPr algn="r" eaLnBrk="1" hangingPunct="1"/>
            <a:endParaRPr lang="ru-RU" altLang="ru-RU" sz="1600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9046" y="1483240"/>
            <a:ext cx="6934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системы оценки планируемых результатов образовательной программы начального общего образования: анализ локальных актов и программ. Пути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совершенствования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347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ссылка на нормативные локальные акты, указано назначение положения, дана интерпретация понятий текущий контроль, виды текущего контроля, промежуточная аттестация, контрольно-измерительные материалы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(неплохо понятия даны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№1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г.Великий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Устюг, гимназии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В.Устюга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гимназии г.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ологды)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в ряде школ нормативные документы устаревшие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особенности проведения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контроля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 обучающимися  ПР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текущий контроль дифференцирован по видам: стартовый, поурочный, тематический, четвертной (рубежный), итоговый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описана, указано  минимальное количество отметок для выставления отметки за четверть (не менее трех), даны ссылки на рабочие программы, в которых должно быть указано количество контрольных и проверочных работ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4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стартовом контроле: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(выдержка из акта)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вводного (входного, стартового) контроля определяется учителем исходя из его целесообразности  и не является обязательным;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выставлении отметки за четверть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Рекомендация: указать выставление отметок по желанию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Бабаевской СОШ №1 выставляются </a:t>
            </a:r>
            <a:r>
              <a:rPr lang="ru-RU" dirty="0" err="1" smtClean="0"/>
              <a:t>удовл</a:t>
            </a:r>
            <a:r>
              <a:rPr lang="ru-RU" dirty="0" smtClean="0"/>
              <a:t>. </a:t>
            </a:r>
            <a:r>
              <a:rPr lang="ru-RU" dirty="0"/>
              <a:t>о</a:t>
            </a:r>
            <a:r>
              <a:rPr lang="ru-RU" dirty="0" smtClean="0"/>
              <a:t>тметки.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9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повторном изучении материала и оценке по физической культуре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положений указывается необходимость повторного изучения материала, если более 60% обучающихся не справились с контрольной работой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требования к оценке по физической культуре и особенности оценивания детей, имеющих спец. группу здоровья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(Гимназия  г. Великого Устюга,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Безотметочное</a:t>
            </a:r>
            <a:r>
              <a:rPr lang="ru-RU" b="1" dirty="0" smtClean="0"/>
              <a:t> оценивание???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во всех локальных актах, касается курсов ОРКСЭ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(2-4 классы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не использовать данный термин, так как вызывает сомнение суть слова. Отметка есть, она ставится в бинарной форме «зачтено-не зачтено».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используется бинарная, то используется качественная оценка на основе критериев.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Результат освоения программы: освоил программу 1 класса.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возможна и бинарная оценка в 1 классе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Оценка самостоятельных работ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положение о том, что самостоятельные работы не оцениваются неудовлетворительной отметкой.</a:t>
            </a:r>
          </a:p>
          <a:p>
            <a:pPr marL="228600" lvl="1">
              <a:spcBef>
                <a:spcPts val="1000"/>
              </a:spcBef>
            </a:pPr>
            <a:endParaRPr lang="ru-RU" sz="2000" dirty="0"/>
          </a:p>
          <a:p>
            <a:pPr marL="228600" lvl="1">
              <a:spcBef>
                <a:spcPts val="1000"/>
              </a:spcBef>
            </a:pPr>
            <a:r>
              <a:rPr lang="ru-RU" sz="2000" dirty="0" smtClean="0"/>
              <a:t>СОШ №16. г. Вологда.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текущего контроля успеваемости при выпол­нении самостоятельной работы обучающего характера, после длительного пропуска занятий по уважительной причине педагог не может оценить работу обучающегося  неудовлетворительной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отметкой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локального акта в части описания ТК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не только описание традиционного подхода к отметкам 1-5, но ОБЯЗАТЕЛЬНО использовать многобалльную шкалу оценивания контрольных работ с последующим переводом в 5б.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Указать, что в Кимах используется многобалльная шкала с последующим переводом в 5б.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характер: замена 5б. На многобалльную.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(Гимназия №2 г. Вологды, Борковская СОШ Никольского района, СОШ №26 г. Вологды)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комплексных работах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описания данного компонента.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Комплексная проверочная работа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проводится в конце учебного года, ее цель – оценка способности обучающихся  решать учебные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фиксируется учителем в журнале на отдельно отведенной странице.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Рекомендация. Возможно использование не ККР, а листов оценки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результатов. Это является позитивным условием освоения программы каждым ребенком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8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рекомендации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пункт об особенностях домашних заданий. На выходные дни – прерогатива школы. Возможен и отмен Д/З на выходные дни.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Использовать качественную самооценку и оценку, а не количественную оценку за работу на уроке.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 описать, как используется оценка за домашнее задание.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выставляется в журнал.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примеры дискримина</a:t>
            </a:r>
            <a:r>
              <a:rPr lang="ru-RU" dirty="0" smtClean="0">
                <a:solidFill>
                  <a:srgbClr val="FF0000"/>
                </a:solidFill>
              </a:rPr>
              <a:t>ции: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«1» выставляется, а про «4» и «5» не сказано!!!!!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портфолио и проектах в локальных актах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положений и соответствующем разделе ООП НОО не сказано об обязательности ведения портфолио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необходимо указать. В соответствии с ФГОС НОО портфолио не является обязательным.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в начальной школе не являются обязательной формой проверки планируемых результатов! (См. п. 19.9. ФГОС НОО)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самостоятельно устанавливает правило использования проектов в качестве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оценки ПР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64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регламентирующие систему оценки планируемых результатов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«Система оценки достижения планируемых результатов освоения ООП НОО» основной ОПНО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формах, периодичности и порядке текущего контроля успеваемости и промежуточной аттестации обучающихся (ст.30 ФЗ «Об образовании в РФ»)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проектной и учебно-исследовательской деятельности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 быть частью положения о формах, может быть отдельным локальным актом)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вариант – один раз в год.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с 1 класса осуществляется и по всем предметам 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ст.58.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«…освоение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оп, в том числе отдельной части или всего предмета сопровождается ПА (ст.58.п.1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ПА наиболее приемлемая –анализ текущей успеваемости или накопительная оценка. Это обеспечит оптимальность нагрузки на ребенка при прохождении ПА.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ПА может быть зафиксирован в виде отметки или зачета.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из первого класса на основе результатов ПА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ПА в 1 классе разная, оптимальная –характеристика достижений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0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734" y="328911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локального акта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усвоения программ первоклассниками характеризуется качественной оценкой на основе листа оценки образовательных достижений, включающего совокупность критериев освоения программ первого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правильный подход, но не единственный)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порядок аттестации (примеры из положений)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проведения промежуточной аттестации учащихся, получающих образование в форме семейного образования, по индивидуальному учебному плану, в форме самообразования (далее – экстерны) определяются настоящим Положением.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решения педагогического совета школы могут быть освобождены от контрольных мероприятий по итогам учебного года обучающиеся: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отличные отметки за год по всем предметам, изучаемым в данном учебном году;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городских, областных, региональных предметных олимпиад и конкурсов;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0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родителей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обучающихся и их родителей, не согласных с результатами промежуточной аттестации или итоговой отметкой по учебному предмету, рассматриваются в установленном порядке конфликтной комиссией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7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академической задолженности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из акта: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академическую задолженность, вправе пройти промежуточную аттестацию по соответствующему учебному предмету не более двух раз с момента образования академической задолженности в течение года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(сентябрь, ноябрь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ЭТО НЕВЕРНО.  В течение года обучающийся может пройти повторно ПА.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плане ликвидации академической задолженности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имеющий ученика с академической задолженностью, не позднее 1 сентября должен представить на согласование курирующему его заместителю  директора следующие документы: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-план работы по ликвидации академической задолженности данного ученика, составленный с учетом проведения консультаций;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-текст работы для прохождения промежуточной аттестации (контрольная работа, вопросы для собеседования, тест и т.п.)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Права и обязанности участников ОО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Права и обязанности участников образовательных отношений прописаны далеко не во всех локальных актах</a:t>
            </a:r>
          </a:p>
          <a:p>
            <a:pPr algn="just"/>
            <a:r>
              <a:rPr lang="ru-RU" dirty="0" smtClean="0"/>
              <a:t>Необходимо описать возможности исправления, пересдачи работ, применения методов самооценки</a:t>
            </a:r>
          </a:p>
          <a:p>
            <a:pPr algn="just"/>
            <a:r>
              <a:rPr lang="ru-RU" dirty="0" smtClean="0"/>
              <a:t>Права родителей на посещение уроков, особенности предупреждения о возможном посещении, об ответственности за подготовку домашних заданий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3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о ПА экстернов и обучающихся, получающих семейное образование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описан в локальном акте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Тарногской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 общеобразовательных организаций эти пункты  отсутствуют, либо объединены в один пункт.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разные формы получения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67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экстернов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Промежуточная аттестация экстернов проводится в соответствии с настоящим положением в сроки и в формах, предусмотренных образовательной программой, в порядке, установленном настоящим положением. 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По заявлению экстерна ОУ вправе установить индивидуальный срок проведения промежуточной аттестации.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Гражданин, желающий пройти промежуточную аттестацию в ОУ, (его законные представители) имеет право на получение информации о сроках, формах и порядке проведения промежуточной аттестации, а также о порядке зачисления экстерном в ОУ.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5.4. Гражданин, желающий пройти промежуточную аттестацию (его законные представители) должен подать заявление о зачислении его экстерном в ОУ не позднее, чем за  две недели до начала проведения соответствующей промежуточной аттестации. В ином случае гражданин к проведению промежуточной аттестации в указанный срок не допускается, за исключением случая, предусмотренного пунктом 5.2 настоящего положения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75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обучающихся, осваивающих ООП в форме семейного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Классные руководители, в класс которых зачислены учащиеся, осваивающие общеобразовательные программы в формах семейного образования, самообразования, в том числе проходящие ускоренное обучение, доводят до сведения родителей (законных представителей) сведения о результатах промежуточной аттестации путем выставления отметок в дневники учащихся или в письменной форме под подпись родителей (законных представителей) учащихся с указанием даты ознакомления, в случае неудовлетворительных результатов аттестации. Письменное сообщение хранится в личном деле учащегося.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65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текущего контроля и промежуточной аттестации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успеваемости и промежуточная аттестация являются частью системы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оценки качества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(ВСОКО ст. 28 ФЗ)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отражают динамику индивидуальных образовательных достижений обучающихся в соответствии с требованиями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6688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оценка в начальной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указать, что итоговая оценка идентична годовой оценке и указать правила выставления годовой отметки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895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Указать, как используются результаты ВПР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Засчитываются ли они за промежуточную аттестацию, годовые КР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Указать, что отметки выставляются по желанию обучающихся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68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по системе оценки ПР и подготовке локального акта о системе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 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образовательных достижений младших школьников. Проектировочные подходы и технологические решения/Р.Г.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А.М. Соломатин. М. Академкнига/учебник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образовательного процесса/ Управление современной школой.Завуч.№7.2017. с.4-18.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Шостак Л. Промежуточная аттестация и выбор формы обучения/ Справочник заместителя директора школы. №5.2016.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Кокарева З.А. ФГОС: оценка образовательных результатов в 1-7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М. Педагогическое общество России. 2016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Щербакова Т. Как контролировать и оценивать образовательные результаты по итогам учебного периода/Справочник заместителя директора школы. №12. 2016.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качества образования/Управление современной школой. Завуч. № 8.2016.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Кишенкова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Какие оценочные шкалы использовать в школе?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/Справочник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директора школы.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с.56.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«Система оценки планируемых результатов» ООП НОО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Проанализировано 12 ООП НОО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ОПП НОО размещены на сайтах школ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присутствует, на 90-97% текст  идентичен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 примерной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ООП описан инструментарий, используемый для отслеживания результатов и организационная схема комплексной оценки планируемых результатов (Гимназия №2,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Вожегодская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Кадуйская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В.В. Судакова, Шекснинская СОШ им. Адм. Кузнецова).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корректировке программы и раздела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1.Программы многие утверждены в 2011году.  Это возможно, но необходимо указание на приказы о внесении изменений.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изменения касаются 2015 годом (о внесении изменений в ФГОС НОО)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указание на определенный период функционирования ООП (например так в Гимназии №8 г. Череповца,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Кадуйской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2.Необходимо указание на участие школы в ВПР и роли их в системе оценки планируемых результатов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3.Слабо описаны возможности использования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к оценке достижений, формирование действий самоконтроля и самооценки.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выполнено в ООП гимназии №2, СОШ №16 г. Вологды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4.Правильно использовать терминологию.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программа встречается термин «итоговая аттестация». Ее нет в начальной школе.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«текущая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аттестация» лучше не использовать. Только текущий контроль. (как в ФЗ 273)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Уточнить место портфолио в системе оценки результатов.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опыт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НОО МОУ «Гимназия №2» г. Вологды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–участник всероссийского конкурса программ начального общего образования в 2017 году, победитель регионального этапа  всероссийского конкурса «Путь к успеху»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 утверждение положения о текущем контроле и 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методическим  советом, согласовывается с Советом школы, принимается педагогическим советом  и утверждается приказом руководителя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</a:t>
            </a:r>
          </a:p>
          <a:p>
            <a:pPr algn="just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основной локальный акт, регламентирующий систему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</a:p>
          <a:p>
            <a:pPr algn="just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Проанализировано 18 </a:t>
            </a:r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л.актов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4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локального акта о формах, порядке ТК и ПА (примерная)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особенности ПА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участников образовательных отношений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промежуточной аттестации экстернов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ПА у лиц, получающих образование в форме семейного (оба пункта есть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Тарногской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хранения информации об оценке ПР на бумажных и электронных носителях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1925</Words>
  <Application>Microsoft Office PowerPoint</Application>
  <PresentationFormat>Широкоэкранный</PresentationFormat>
  <Paragraphs>153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Локальные акты, регламентирующие систему оценки планируемых результатов</vt:lpstr>
      <vt:lpstr>Место текущего контроля и промежуточной аттестации</vt:lpstr>
      <vt:lpstr>Раздел «Система оценки планируемых результатов» ООП НОО</vt:lpstr>
      <vt:lpstr>Рекомендации по корректировке программы и раздела</vt:lpstr>
      <vt:lpstr>Рекомендации</vt:lpstr>
      <vt:lpstr>Позитивный опыт</vt:lpstr>
      <vt:lpstr>Принятие и утверждение положения о текущем контроле и ПА</vt:lpstr>
      <vt:lpstr>Структура локального акта о формах, порядке ТК и ПА (примерная)</vt:lpstr>
      <vt:lpstr>Общие положения</vt:lpstr>
      <vt:lpstr>Порядок и особенности проведения текущего контроля освоения  обучающимися  ПР </vt:lpstr>
      <vt:lpstr>О стартовом контроле: (выдержка из акта)</vt:lpstr>
      <vt:lpstr>О повторном изучении материала и оценке по физической культуре</vt:lpstr>
      <vt:lpstr>Безотметочное оценивание???</vt:lpstr>
      <vt:lpstr>Оценка самостоятельных работ</vt:lpstr>
      <vt:lpstr>Рекомендации по совершенствованию локального акта в части описания ТК</vt:lpstr>
      <vt:lpstr>О комплексных работах</vt:lpstr>
      <vt:lpstr>Другие рекомендации</vt:lpstr>
      <vt:lpstr>О портфолио и проектах в локальных актах </vt:lpstr>
      <vt:lpstr>Промежуточная аттестация обучающихся </vt:lpstr>
      <vt:lpstr>Пример из локального акта</vt:lpstr>
      <vt:lpstr>Формы и порядок аттестации (примеры из положений)</vt:lpstr>
      <vt:lpstr>О правах родителей</vt:lpstr>
      <vt:lpstr>Об академической задолженности</vt:lpstr>
      <vt:lpstr>О плане ликвидации академической задолженности</vt:lpstr>
      <vt:lpstr>Права и обязанности участников ОО</vt:lpstr>
      <vt:lpstr>Пункт о ПА экстернов и обучающихся, получающих семейное образование</vt:lpstr>
      <vt:lpstr>ПА экстернов</vt:lpstr>
      <vt:lpstr> ПА обучающихся, осваивающих ООП в форме семейного образования</vt:lpstr>
      <vt:lpstr>Итоговая оценка в начальной школе</vt:lpstr>
      <vt:lpstr>Всероссийские проверочные работы (ВПР)</vt:lpstr>
      <vt:lpstr>Литература по системе оценки ПР и подготовке локального акта о системе ТК и ПА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результатов внешней оценки в управлении качеством образования</dc:title>
  <dc:creator>Лаборатория ФГОС НОО</dc:creator>
  <cp:lastModifiedBy>Лаборатория ФГОС НОО</cp:lastModifiedBy>
  <cp:revision>67</cp:revision>
  <dcterms:created xsi:type="dcterms:W3CDTF">2017-04-05T09:06:05Z</dcterms:created>
  <dcterms:modified xsi:type="dcterms:W3CDTF">2018-09-28T09:19:39Z</dcterms:modified>
</cp:coreProperties>
</file>