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B0E06B-687A-4AC2-B54F-981188A84BA9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6E4A201-2BA3-471A-8BDC-8978B181B7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tululu.ru/aforizmy/author/29/" TargetMode="External"/><Relationship Id="rId2" Type="http://schemas.openxmlformats.org/officeDocument/2006/relationships/hyperlink" Target="http://tululu.ru/aforizmy/author/152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3"/>
            <a:ext cx="7772400" cy="1440161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Основы </a:t>
            </a:r>
            <a:r>
              <a:rPr lang="ru-RU" sz="3600" b="1" dirty="0"/>
              <a:t>светской </a:t>
            </a:r>
            <a:r>
              <a:rPr lang="ru-RU" sz="3600" b="1" dirty="0" smtClean="0"/>
              <a:t>этики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36004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«Счастье и смысл жизни»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472514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ru-RU" sz="1400" dirty="0" smtClean="0"/>
              <a:t> Автор: </a:t>
            </a:r>
            <a:r>
              <a:rPr lang="ru-RU" sz="1400" dirty="0" smtClean="0"/>
              <a:t>                                                                                           </a:t>
            </a:r>
            <a:r>
              <a:rPr lang="ru-RU" sz="1400" dirty="0" err="1" smtClean="0"/>
              <a:t>Тертишникова</a:t>
            </a:r>
            <a:r>
              <a:rPr lang="ru-RU" sz="1400" dirty="0" smtClean="0"/>
              <a:t> Елена Васильевна                                                                                            </a:t>
            </a:r>
            <a:r>
              <a:rPr lang="ru-RU" sz="1400" dirty="0" smtClean="0"/>
              <a:t>учитель начальных </a:t>
            </a:r>
            <a:r>
              <a:rPr lang="ru-RU" sz="1400" dirty="0" smtClean="0"/>
              <a:t>классов                                                                                            </a:t>
            </a:r>
            <a:r>
              <a:rPr lang="ru-RU" sz="1400" dirty="0" smtClean="0"/>
              <a:t>МБОУ </a:t>
            </a:r>
            <a:r>
              <a:rPr lang="ru-RU" sz="1400" dirty="0" smtClean="0"/>
              <a:t>«СОШ № 23»                                                                                           Сахалинская область                                                                                                     г. Южно-Сахалинск   </a:t>
            </a:r>
            <a:endParaRPr lang="ru-RU" sz="14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Смысл жизни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Смысл жизни - то, ради чего проживается человеком его индивидуальная жизнь.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Видение смысла жизни - это видение перспективы, видение будущего, ради которого стоит жить. </a:t>
            </a:r>
          </a:p>
          <a:p>
            <a:endParaRPr lang="ru-RU" dirty="0"/>
          </a:p>
        </p:txBody>
      </p:sp>
      <p:sp>
        <p:nvSpPr>
          <p:cNvPr id="5" name="Улыбающееся лицо 4"/>
          <p:cNvSpPr/>
          <p:nvPr/>
        </p:nvSpPr>
        <p:spPr>
          <a:xfrm>
            <a:off x="6660232" y="5013176"/>
            <a:ext cx="1440160" cy="144016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Люди делятся на четыре типа личностей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u="sng" dirty="0" smtClean="0">
                <a:solidFill>
                  <a:schemeClr val="tx2"/>
                </a:solidFill>
              </a:rPr>
              <a:t>Первый тип личности </a:t>
            </a:r>
            <a:r>
              <a:rPr lang="ru-RU" sz="1800" dirty="0" smtClean="0">
                <a:solidFill>
                  <a:schemeClr val="tx2"/>
                </a:solidFill>
              </a:rPr>
              <a:t>— это учёные (люди склонные к эффективному обучению и изучению). Они стремятся к познанию и хотят делиться и давать знание другим людям. Основная главная черта этих людей — честность.</a:t>
            </a:r>
          </a:p>
          <a:p>
            <a:r>
              <a:rPr lang="ru-RU" sz="1800" u="sng" dirty="0" smtClean="0">
                <a:solidFill>
                  <a:schemeClr val="tx2"/>
                </a:solidFill>
              </a:rPr>
              <a:t>Второй тип личности</a:t>
            </a:r>
            <a:r>
              <a:rPr lang="ru-RU" sz="1800" dirty="0" smtClean="0">
                <a:solidFill>
                  <a:schemeClr val="tx2"/>
                </a:solidFill>
              </a:rPr>
              <a:t>, это люди, склонные к эффективному управлению, руководству, защите, установлению правил, законов. Они чего бы это не стоило, стремятся сделать жизнь справедливой, правильной. Основная их черта характера — стремление к милосердию и справедливости.</a:t>
            </a:r>
          </a:p>
          <a:p>
            <a:r>
              <a:rPr lang="ru-RU" sz="1800" u="sng" dirty="0" smtClean="0">
                <a:solidFill>
                  <a:schemeClr val="tx2"/>
                </a:solidFill>
              </a:rPr>
              <a:t>Третий тип личности </a:t>
            </a:r>
            <a:r>
              <a:rPr lang="ru-RU" sz="1800" dirty="0" smtClean="0">
                <a:solidFill>
                  <a:schemeClr val="tx2"/>
                </a:solidFill>
              </a:rPr>
              <a:t>принадлежит людям, склонных заниматься торговой и хозяйственной деятельностью. Их основная черта – щедрость и одновременно желание богатства.</a:t>
            </a:r>
          </a:p>
          <a:p>
            <a:r>
              <a:rPr lang="ru-RU" sz="1800" u="sng" dirty="0" smtClean="0">
                <a:solidFill>
                  <a:schemeClr val="tx2"/>
                </a:solidFill>
              </a:rPr>
              <a:t>Четвёртый тип </a:t>
            </a:r>
            <a:r>
              <a:rPr lang="ru-RU" sz="1800" dirty="0" smtClean="0">
                <a:solidFill>
                  <a:schemeClr val="tx2"/>
                </a:solidFill>
              </a:rPr>
              <a:t>— люди, которые любят мастерить, делать какую-то практическую работу. Основная их черта — трудолюбие.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7236296" y="5589240"/>
            <a:ext cx="1130424" cy="100811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В жизни есть только одно несомненное счастье - жить для другого.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2" tooltip="Лев Николаевич Толстой - все афоризмы"/>
              </a:rPr>
              <a:t>Лев Николаевич Толстой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/>
              <a:t>Лучшее наслаждение, самая высокая радость в жизни - чувствовать себя нужным близким людям!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</a:t>
            </a:r>
            <a:r>
              <a:rPr lang="ru-RU" dirty="0" smtClean="0">
                <a:hlinkClick r:id="rId3" tooltip="Антон Павлович Чехов - все афоризмы"/>
              </a:rPr>
              <a:t>Антон Павлович Чехов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</a:p>
          <a:p>
            <a:pPr>
              <a:buNone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6876256" y="5517232"/>
            <a:ext cx="1224136" cy="11521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chemeClr val="tx2"/>
                </a:solidFill>
              </a:rPr>
              <a:t>Счастливая жизнь </a:t>
            </a:r>
            <a:r>
              <a:rPr lang="ru-RU" dirty="0" smtClean="0">
                <a:solidFill>
                  <a:schemeClr val="tx2"/>
                </a:solidFill>
              </a:rPr>
              <a:t>– это жизнь разносторонняя, полнокровная. Она включает все стороны жизнедеятельности человека – активное участие в общественно-политической жизни, в управлении делами общества и коллектива, добросовестный труд на благо общества, благополучие в семейной жизни, товарищеское отношение в коллективе – всё это необходимые компоненты счастливой жизни.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7668344" y="5517232"/>
            <a:ext cx="1152128" cy="11521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5" descr="34434629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836712"/>
            <a:ext cx="6191250" cy="1657350"/>
          </a:xfrm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435608" y="2564904"/>
            <a:ext cx="7498080" cy="3683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chemeClr val="tx2"/>
                </a:solidFill>
                <a:latin typeface="Adventure" pitchFamily="2" charset="0"/>
              </a:rPr>
              <a:t>          </a:t>
            </a:r>
            <a:r>
              <a:rPr lang="ru-RU" sz="8800" b="1" dirty="0" smtClean="0">
                <a:solidFill>
                  <a:schemeClr val="tx2"/>
                </a:solidFill>
                <a:latin typeface="Adventure" pitchFamily="2" charset="0"/>
              </a:rPr>
              <a:t>за</a:t>
            </a:r>
          </a:p>
          <a:p>
            <a:pPr>
              <a:buNone/>
            </a:pPr>
            <a:r>
              <a:rPr lang="ru-RU" sz="8800" b="1" dirty="0" smtClean="0">
                <a:solidFill>
                  <a:schemeClr val="tx2"/>
                </a:solidFill>
                <a:latin typeface="Adventure" pitchFamily="2" charset="0"/>
              </a:rPr>
              <a:t>   урок</a:t>
            </a:r>
            <a:endParaRPr lang="ru-RU" sz="8800" b="1" dirty="0">
              <a:solidFill>
                <a:schemeClr val="tx2"/>
              </a:solidFill>
              <a:latin typeface="Adventure" pitchFamily="2" charset="0"/>
            </a:endParaRPr>
          </a:p>
        </p:txBody>
      </p:sp>
      <p:pic>
        <p:nvPicPr>
          <p:cNvPr id="10" name="Picture 2" descr="салют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6372200" y="3573016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познакомить с новыми понятиями;</a:t>
            </a:r>
          </a:p>
          <a:p>
            <a:r>
              <a:rPr lang="ru-RU" dirty="0" smtClean="0"/>
              <a:t> создать условия для  правильного представления о смысле человеческой жизни и счастье;</a:t>
            </a:r>
          </a:p>
          <a:p>
            <a:r>
              <a:rPr lang="ru-RU" dirty="0" smtClean="0"/>
              <a:t> учить рассуждать на нравственные темы.</a:t>
            </a:r>
            <a:endParaRPr lang="ru-RU" dirty="0"/>
          </a:p>
        </p:txBody>
      </p:sp>
      <p:sp>
        <p:nvSpPr>
          <p:cNvPr id="6" name="Улыбающееся лицо 5"/>
          <p:cNvSpPr/>
          <p:nvPr/>
        </p:nvSpPr>
        <p:spPr>
          <a:xfrm>
            <a:off x="5508104" y="4653136"/>
            <a:ext cx="1728192" cy="165618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  <a:latin typeface="+mj-lt"/>
              </a:rPr>
              <a:t>Притча-это маленький поучительный рассказ заключающий в себе моральные или религиозные поучения (премудрость)</a:t>
            </a:r>
            <a:endParaRPr lang="ru-RU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5580112" y="4797152"/>
            <a:ext cx="1584176" cy="151216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Притча о Счастье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3352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4500" dirty="0" smtClean="0"/>
              <a:t>Однажды, прогуливаясь по лесу, три брата увидели глубокую яму. В ней сидело Счастье.   </a:t>
            </a:r>
          </a:p>
          <a:p>
            <a:pPr>
              <a:buNone/>
            </a:pPr>
            <a:r>
              <a:rPr lang="ru-RU" sz="4500" u="sng" dirty="0" smtClean="0"/>
              <a:t>Один,</a:t>
            </a:r>
            <a:r>
              <a:rPr lang="ru-RU" sz="4500" dirty="0" smtClean="0"/>
              <a:t> из братьев подошел, наклонился к яме и сказал: — Если бы у меня было много денег, я был бы счастлив</a:t>
            </a:r>
          </a:p>
          <a:p>
            <a:pPr>
              <a:buNone/>
            </a:pPr>
            <a:r>
              <a:rPr lang="ru-RU" sz="4500" dirty="0" smtClean="0"/>
              <a:t>Счастье подарило ему много денег, брат ушел счастливым.</a:t>
            </a:r>
            <a:r>
              <a:rPr lang="ru-RU" sz="4500" u="sng" dirty="0" smtClean="0"/>
              <a:t> </a:t>
            </a:r>
            <a:endParaRPr lang="ru-RU" sz="4500" dirty="0" smtClean="0"/>
          </a:p>
          <a:p>
            <a:pPr>
              <a:buNone/>
            </a:pPr>
            <a:r>
              <a:rPr lang="ru-RU" sz="4500" u="sng" dirty="0" smtClean="0"/>
              <a:t>Другой </a:t>
            </a:r>
            <a:r>
              <a:rPr lang="ru-RU" sz="4500" dirty="0" smtClean="0"/>
              <a:t>брат, наклонившись к яме и попросил: — Красивая женщина, если бы она украсила мою жизнь, тем, чтоб была рядом, вот тогда бы я был счастлив. </a:t>
            </a:r>
          </a:p>
          <a:p>
            <a:pPr>
              <a:buNone/>
            </a:pPr>
            <a:r>
              <a:rPr lang="ru-RU" sz="4500" dirty="0" smtClean="0"/>
              <a:t>Счастье выполнило и его желание, брат убежал с женщиной, вне себя от счастья.</a:t>
            </a:r>
          </a:p>
          <a:p>
            <a:pPr>
              <a:buNone/>
            </a:pPr>
            <a:r>
              <a:rPr lang="ru-RU" sz="4500" dirty="0" smtClean="0"/>
              <a:t>   </a:t>
            </a:r>
            <a:r>
              <a:rPr lang="ru-RU" sz="4500" u="sng" dirty="0" smtClean="0"/>
              <a:t>Третий </a:t>
            </a:r>
            <a:r>
              <a:rPr lang="ru-RU" sz="4500" dirty="0" smtClean="0"/>
              <a:t>брат подойдя к яме наклонился:</a:t>
            </a:r>
          </a:p>
          <a:p>
            <a:pPr>
              <a:buNone/>
            </a:pPr>
            <a:r>
              <a:rPr lang="ru-RU" sz="4500" dirty="0" smtClean="0"/>
              <a:t>— А Тебе, что нужно? — спросило Счастье.</a:t>
            </a:r>
          </a:p>
          <a:p>
            <a:pPr>
              <a:buNone/>
            </a:pPr>
            <a:r>
              <a:rPr lang="ru-RU" sz="4500" dirty="0" smtClean="0"/>
              <a:t>— Что нужно Тебе? — переспросил брат.</a:t>
            </a:r>
          </a:p>
          <a:p>
            <a:pPr>
              <a:buNone/>
            </a:pPr>
            <a:r>
              <a:rPr lang="ru-RU" sz="4500" dirty="0" smtClean="0"/>
              <a:t>— Я бы хотела, чтоб меня вытащили из этой ямы, — сказало Счастье.</a:t>
            </a:r>
          </a:p>
          <a:p>
            <a:pPr>
              <a:buNone/>
            </a:pPr>
            <a:r>
              <a:rPr lang="ru-RU" sz="4500" dirty="0" smtClean="0"/>
              <a:t>Брат, протянув руку, вытащил из ямы Счастье и пошел прочь своей дорогой.</a:t>
            </a:r>
          </a:p>
          <a:p>
            <a:pPr>
              <a:buNone/>
            </a:pPr>
            <a:r>
              <a:rPr lang="ru-RU" sz="4500" dirty="0" smtClean="0"/>
              <a:t>А Счастье довольное побежало за ним... </a:t>
            </a:r>
          </a:p>
          <a:p>
            <a:pPr>
              <a:buNone/>
            </a:pPr>
            <a:r>
              <a:rPr lang="ru-RU" sz="4500" dirty="0" smtClean="0"/>
              <a:t> </a:t>
            </a:r>
          </a:p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6084168" y="5157192"/>
            <a:ext cx="1490464" cy="149046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0c34740f3a4cd110e2e8080565c4d4ca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56176" y="332656"/>
            <a:ext cx="2520280" cy="2448272"/>
          </a:xfrm>
        </p:spPr>
      </p:pic>
      <p:pic>
        <p:nvPicPr>
          <p:cNvPr id="1026" name="Picture 2" descr="C:\Users\ACER\Desktop\Documents\1077198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48680"/>
            <a:ext cx="1944216" cy="1584176"/>
          </a:xfrm>
          <a:prstGeom prst="rect">
            <a:avLst/>
          </a:prstGeom>
          <a:noFill/>
        </p:spPr>
      </p:pic>
      <p:pic>
        <p:nvPicPr>
          <p:cNvPr id="1027" name="Picture 3" descr="C:\Users\ACER\Desktop\Documents\0803225bfcae53749cda8513b6efbda0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3168352" cy="3528391"/>
          </a:xfrm>
          <a:prstGeom prst="rect">
            <a:avLst/>
          </a:prstGeom>
          <a:noFill/>
        </p:spPr>
      </p:pic>
      <p:pic>
        <p:nvPicPr>
          <p:cNvPr id="1028" name="Picture 4" descr="C:\Users\ACER\Desktop\Documents\1484353_20120705155431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3284984"/>
            <a:ext cx="4992216" cy="3294112"/>
          </a:xfrm>
          <a:prstGeom prst="rect">
            <a:avLst/>
          </a:prstGeom>
          <a:noFill/>
        </p:spPr>
      </p:pic>
      <p:pic>
        <p:nvPicPr>
          <p:cNvPr id="1029" name="Picture 5" descr="C:\Users\ACER\Desktop\Documents\gall_769_img_1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188640"/>
            <a:ext cx="3384377" cy="257916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Э. Асадов “Что такое счастье”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Одни говорят, что счастье – </a:t>
            </a:r>
          </a:p>
          <a:p>
            <a:pPr>
              <a:buNone/>
            </a:pPr>
            <a:r>
              <a:rPr lang="ru-RU" dirty="0" smtClean="0"/>
              <a:t> Это большое участье:</a:t>
            </a:r>
          </a:p>
          <a:p>
            <a:pPr>
              <a:buNone/>
            </a:pPr>
            <a:r>
              <a:rPr lang="ru-RU" dirty="0" smtClean="0"/>
              <a:t> Забота, тепло, вниманье</a:t>
            </a:r>
          </a:p>
          <a:p>
            <a:pPr>
              <a:buNone/>
            </a:pPr>
            <a:r>
              <a:rPr lang="ru-RU" dirty="0" smtClean="0"/>
              <a:t> И общность переживания. </a:t>
            </a:r>
          </a:p>
          <a:p>
            <a:pPr>
              <a:buNone/>
            </a:pPr>
            <a:r>
              <a:rPr lang="ru-RU" dirty="0" smtClean="0"/>
              <a:t> Ещё есть такое мнение,</a:t>
            </a:r>
          </a:p>
          <a:p>
            <a:pPr>
              <a:buNone/>
            </a:pPr>
            <a:r>
              <a:rPr lang="ru-RU" dirty="0" smtClean="0"/>
              <a:t> Что счастье – это горение:</a:t>
            </a:r>
          </a:p>
          <a:p>
            <a:pPr>
              <a:buNone/>
            </a:pPr>
            <a:r>
              <a:rPr lang="ru-RU" dirty="0" smtClean="0"/>
              <a:t> Поиск, мечта, работа</a:t>
            </a:r>
          </a:p>
          <a:p>
            <a:pPr>
              <a:buNone/>
            </a:pPr>
            <a:r>
              <a:rPr lang="ru-RU" dirty="0" smtClean="0"/>
              <a:t> И дерзкие крылья взлёта!</a:t>
            </a:r>
          </a:p>
          <a:p>
            <a:pPr>
              <a:buNone/>
            </a:pPr>
            <a:r>
              <a:rPr lang="ru-RU" dirty="0" smtClean="0"/>
              <a:t> А счастье, по-моему, просто</a:t>
            </a:r>
          </a:p>
          <a:p>
            <a:pPr>
              <a:buNone/>
            </a:pPr>
            <a:r>
              <a:rPr lang="ru-RU" dirty="0" smtClean="0"/>
              <a:t> Бывает разного роста:</a:t>
            </a:r>
          </a:p>
          <a:p>
            <a:pPr>
              <a:buNone/>
            </a:pPr>
            <a:r>
              <a:rPr lang="ru-RU" dirty="0" smtClean="0"/>
              <a:t> От кочки и до Казбека,</a:t>
            </a:r>
          </a:p>
          <a:p>
            <a:pPr>
              <a:buNone/>
            </a:pPr>
            <a:r>
              <a:rPr lang="ru-RU" dirty="0" smtClean="0"/>
              <a:t> В зависимости от человека. </a:t>
            </a: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7092280" y="4653136"/>
            <a:ext cx="1512168" cy="151216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49685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Счастье (праславянское объясняют из «хороший» и «часть», то есть «хороший удел»— состояние человека, которое соответствует наибольшей внутренней удовлетворённости условиями своего бытия, полноте и осмысленности жизни, осуществлению своего человеческого назначения.</a:t>
            </a:r>
            <a:endParaRPr lang="ru-RU" dirty="0"/>
          </a:p>
        </p:txBody>
      </p:sp>
      <p:sp>
        <p:nvSpPr>
          <p:cNvPr id="5" name="Улыбающееся лицо 4"/>
          <p:cNvSpPr/>
          <p:nvPr/>
        </p:nvSpPr>
        <p:spPr>
          <a:xfrm>
            <a:off x="7236296" y="5013176"/>
            <a:ext cx="1584176" cy="15624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Катаев В.П.»Цветик-семицветик» </a:t>
            </a:r>
            <a:endParaRPr lang="ru-RU" dirty="0"/>
          </a:p>
        </p:txBody>
      </p:sp>
      <p:pic>
        <p:nvPicPr>
          <p:cNvPr id="4" name="Содержимое 3" descr="cv_semic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6775" y="1562100"/>
            <a:ext cx="6096000" cy="4572000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C:\Users\ACER\Desktop\Documents\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692696"/>
            <a:ext cx="2808312" cy="2160240"/>
          </a:xfrm>
          <a:prstGeom prst="rect">
            <a:avLst/>
          </a:prstGeom>
          <a:noFill/>
        </p:spPr>
      </p:pic>
      <p:pic>
        <p:nvPicPr>
          <p:cNvPr id="19460" name="Picture 4" descr="C:\Users\ACER\Desktop\Documents\1289909305_cvetik_semicvetik_avi_image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88640"/>
            <a:ext cx="4392488" cy="3438128"/>
          </a:xfrm>
          <a:prstGeom prst="rect">
            <a:avLst/>
          </a:prstGeom>
          <a:noFill/>
        </p:spPr>
      </p:pic>
      <p:pic>
        <p:nvPicPr>
          <p:cNvPr id="19461" name="Picture 5" descr="C:\Users\ACER\Desktop\Documents\866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212976"/>
            <a:ext cx="4896544" cy="3438128"/>
          </a:xfrm>
          <a:prstGeom prst="rect">
            <a:avLst/>
          </a:prstGeom>
          <a:noFill/>
        </p:spPr>
      </p:pic>
      <p:pic>
        <p:nvPicPr>
          <p:cNvPr id="19462" name="Picture 6" descr="C:\Users\ACER\Desktop\Documents\2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717032"/>
            <a:ext cx="2952328" cy="2376264"/>
          </a:xfrm>
          <a:prstGeom prst="rect">
            <a:avLst/>
          </a:prstGeom>
          <a:noFill/>
        </p:spPr>
      </p:pic>
      <p:pic>
        <p:nvPicPr>
          <p:cNvPr id="19463" name="Picture 7" descr="C:\Users\ACER\Desktop\Documents\cvetik.semicvetik.avi.image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404664"/>
            <a:ext cx="7560840" cy="564028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Другая 1">
      <a:majorFont>
        <a:latin typeface="Garamondcond-Bold-Italic"/>
        <a:ea typeface=""/>
        <a:cs typeface=""/>
      </a:majorFont>
      <a:minorFont>
        <a:latin typeface="Georgia"/>
        <a:ea typeface=""/>
        <a:cs typeface="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157</TotalTime>
  <Words>622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Основы светской этики</vt:lpstr>
      <vt:lpstr>Цели урока:</vt:lpstr>
      <vt:lpstr>Слайд 3</vt:lpstr>
      <vt:lpstr> Притча о Счастье </vt:lpstr>
      <vt:lpstr>Слайд 5</vt:lpstr>
      <vt:lpstr>Э. Асадов “Что такое счастье” </vt:lpstr>
      <vt:lpstr>Слайд 7</vt:lpstr>
      <vt:lpstr>Катаев В.П.»Цветик-семицветик» </vt:lpstr>
      <vt:lpstr>Слайд 9</vt:lpstr>
      <vt:lpstr>Смысл жизни</vt:lpstr>
      <vt:lpstr>Люди делятся на четыре типа личностей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светской этики</dc:title>
  <dc:creator>ACER</dc:creator>
  <cp:lastModifiedBy>ACER</cp:lastModifiedBy>
  <cp:revision>18</cp:revision>
  <dcterms:created xsi:type="dcterms:W3CDTF">2013-11-08T05:58:51Z</dcterms:created>
  <dcterms:modified xsi:type="dcterms:W3CDTF">2013-11-09T02:25:27Z</dcterms:modified>
</cp:coreProperties>
</file>