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6"/>
  </p:notesMasterIdLst>
  <p:handoutMasterIdLst>
    <p:handoutMasterId r:id="rId17"/>
  </p:handoutMasterIdLst>
  <p:sldIdLst>
    <p:sldId id="791" r:id="rId2"/>
    <p:sldId id="1004" r:id="rId3"/>
    <p:sldId id="1006" r:id="rId4"/>
    <p:sldId id="1005" r:id="rId5"/>
    <p:sldId id="984" r:id="rId6"/>
    <p:sldId id="810" r:id="rId7"/>
    <p:sldId id="809" r:id="rId8"/>
    <p:sldId id="985" r:id="rId9"/>
    <p:sldId id="986" r:id="rId10"/>
    <p:sldId id="987" r:id="rId11"/>
    <p:sldId id="994" r:id="rId12"/>
    <p:sldId id="988" r:id="rId13"/>
    <p:sldId id="1007" r:id="rId14"/>
    <p:sldId id="805" r:id="rId15"/>
  </p:sldIdLst>
  <p:sldSz cx="9144000" cy="5143500" type="screen16x9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687AF9-31C8-47CA-83B8-E6F7528FA484}">
          <p14:sldIdLst>
            <p14:sldId id="791"/>
            <p14:sldId id="1004"/>
            <p14:sldId id="1006"/>
            <p14:sldId id="1005"/>
            <p14:sldId id="984"/>
            <p14:sldId id="810"/>
            <p14:sldId id="809"/>
            <p14:sldId id="985"/>
            <p14:sldId id="986"/>
            <p14:sldId id="987"/>
            <p14:sldId id="994"/>
            <p14:sldId id="988"/>
            <p14:sldId id="1007"/>
            <p14:sldId id="8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AB5B"/>
    <a:srgbClr val="C3CBD9"/>
    <a:srgbClr val="008080"/>
    <a:srgbClr val="1F7721"/>
    <a:srgbClr val="809BBD"/>
    <a:srgbClr val="DC0639"/>
    <a:srgbClr val="0F871A"/>
    <a:srgbClr val="387402"/>
    <a:srgbClr val="2D66A5"/>
    <a:srgbClr val="266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6947" autoAdjust="0"/>
  </p:normalViewPr>
  <p:slideViewPr>
    <p:cSldViewPr>
      <p:cViewPr varScale="1">
        <p:scale>
          <a:sx n="146" d="100"/>
          <a:sy n="146" d="100"/>
        </p:scale>
        <p:origin x="318" y="108"/>
      </p:cViewPr>
      <p:guideLst>
        <p:guide orient="horz" pos="2161"/>
        <p:guide pos="3841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10751" cy="3429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937" y="0"/>
            <a:ext cx="4310750" cy="3429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06.06.2023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13513"/>
            <a:ext cx="4310751" cy="3429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937" y="6513513"/>
            <a:ext cx="4310750" cy="3429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1075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937" y="0"/>
            <a:ext cx="431075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06.06.2023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522" y="3257549"/>
            <a:ext cx="795782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 err="1"/>
              <a:t>Четвертый</a:t>
            </a:r>
            <a:r>
              <a:rPr lang="ru-RU" noProof="0" dirty="0"/>
              <a:t>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3513"/>
            <a:ext cx="431075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937" y="6513513"/>
            <a:ext cx="431075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081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1636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2454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63272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040911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9093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7275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5457" algn="l" defTabSz="81636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 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DBE3D-FA85-4FC8-9D8D-C0BDFD9A0764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1313" y="379413"/>
            <a:ext cx="4113212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03992" y="2839042"/>
            <a:ext cx="8818275" cy="2699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C5E83-7822-4739-A41C-0D047B371B0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F1C41-9128-4014-BA89-60DC7477D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557DCD-0608-45C3-AA78-EA4389A79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CC1E6-D7D5-4E6D-A8D7-47A73387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4131E-3E66-4143-A78E-0FD4AE1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FDC27-F1A8-49AA-BBED-50A8A8B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8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54C2B-B994-4C00-8A98-9812F7E2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2C3D1-7EB5-448B-B9E1-C1D96CA8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93E33-8071-422D-8396-447FF6F0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58A2A-FD72-4253-BF64-B4B6A351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A86D4-E9D5-4375-A365-1B0F0D54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7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050746-406A-488E-A042-578EE2CC6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719B3-519D-465D-BB7D-6A5BCB23B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6DE38-9D74-4B0F-859D-0C3C2C9B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5E880-FC46-4B2F-8FFF-F57F89DB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D3C94-5702-4CE9-824B-249669D6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7773-7818-40A0-B747-F9E5261A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D3B36-B4F2-4229-9148-0A104DD8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122B9-9E9D-4560-BD35-16AD7ED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80603-1778-479E-9A9C-6F5C67CC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C7764-9FA3-46C1-BBDA-2C235ABB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1EAED-6021-41FB-95D6-0F140B17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6E2CB-16AA-4948-8524-6CA86E7E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A6433-BF4A-49FC-AACE-72595304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44F40-1A58-44B3-B762-15117AE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F5581-7E1E-44AE-9156-74B073E6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2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767C6-26D0-4C96-8B53-9C67DF8A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880C5-6A34-4490-8A43-614B0CA73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8D8EA-DE42-4FB8-9AED-961C6B2F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A201C4-839B-4914-AB83-9132CAF5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CA0D16-908C-451A-946B-23951FA1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A4B4D-4A0A-43F0-BF85-0D3FE603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46C06-21B3-4574-B998-5491D8CE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90E9C-C449-4AC9-9E44-2BCCCC04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94B34-7AF3-4FD8-B509-DBD3F85BE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BD7993-6B34-408C-9D44-37791E32B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37C0A6-F251-46F0-BF0F-2B776781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3ACCE2-8EA5-41A2-BA61-AABD5F2E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5B047C-1D40-4AF8-A339-16EA8B46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DDC43D-EBE7-46F6-967B-7B81DF06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8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B6B80-DC1D-42D5-8FAE-5461393B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32ACB7-938C-4B7C-B1D6-149D80EE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C0AF3-0D1A-421B-AE3B-7CC8A054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131D36-7FCC-467D-B6E7-C53F4EF0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9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9D475B-AE60-48EF-947F-63CE95B6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ECBD0F-E48E-4CFE-A15D-56C59B94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6B687F-C47B-4404-BDEA-308D1CC1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EA588-22A0-4E98-85F0-110B30E9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BD029-F3F3-4F76-8D0D-55E02D2F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D463E3-F070-46D3-B2C8-6BFE294B5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FE4BB-D7CE-44D0-9E14-631EEF08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2B259-4434-448E-8700-B6A04C00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6692B3-31AF-41C8-82CB-58D69EAE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7D8A-993A-4C50-8573-1945302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BC47E6-157C-45DD-A7C7-C20BCC373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A64804-3423-45EC-9AF4-9E956775F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51DB7-1FE2-4B8C-89A9-683B9CA1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F379C-6673-4481-B4FE-2B5885ED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46F7-0B06-4D2A-93F7-62FD9F3A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9782-7812-4D7C-BB47-014269E2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8A09E-D25A-4910-B131-640812714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F320C-ECCC-4AD0-BE5C-ED8FB8DD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DCA78-C465-471C-945D-9361FF7E9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4311D-D79B-4110-B92F-8B251680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 descr="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4" y="2285043"/>
            <a:ext cx="3384376" cy="207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007605" y="41607"/>
            <a:ext cx="7740650" cy="7848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Автономное образовательное учреждение Вологодской области </a:t>
            </a:r>
            <a:br>
              <a:rPr lang="ru-RU" altLang="ru-RU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профессионального образования</a:t>
            </a:r>
          </a:p>
          <a:p>
            <a:pPr algn="ctr" eaLnBrk="1" hangingPunct="1"/>
            <a:r>
              <a:rPr lang="en-US" altLang="ru-RU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Вологодский институт развития образования</a:t>
            </a:r>
            <a:r>
              <a:rPr lang="en-US" altLang="ru-RU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altLang="ru-RU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0" y="844154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sz="1350"/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0" y="4705350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sz="1350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11188" y="4683109"/>
            <a:ext cx="78851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3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Вологда </a:t>
            </a:r>
          </a:p>
          <a:p>
            <a:pPr algn="ctr" eaLnBrk="1" hangingPunct="1"/>
            <a:r>
              <a:rPr lang="ru-RU" altLang="ru-RU" sz="13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067944" y="1995687"/>
            <a:ext cx="4948225" cy="31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</a:rPr>
              <a:t>З.А. Кокарева</a:t>
            </a:r>
            <a:r>
              <a:rPr lang="ru-RU" altLang="ru-RU" sz="105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старший методист сектора предметных областей ОСП АОУ ВО ДПО «ВИРО» « Центр непрерывного повышения педагогического мастерства в г. Вологде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Н.В. Шадрина,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методист сектора предметных областей ОСП АОУ ВО ДПО «ВИРО» « Центр непрерывного повышения педагогического мастерства в г. Вологде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О.В. Чудова,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105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старший методист сектора предметных областей ОСП АОУ ВО ДПО «ВИРО» « Центр непрерывного повышения педагогического мастерства в г. Вологде</a:t>
            </a:r>
          </a:p>
          <a:p>
            <a:pPr algn="r">
              <a:spcBef>
                <a:spcPct val="0"/>
              </a:spcBef>
              <a:defRPr/>
            </a:pPr>
            <a:endParaRPr lang="ru-RU" altLang="ru-RU" sz="12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defRPr/>
            </a:pPr>
            <a:endParaRPr lang="ru-RU" altLang="ru-RU" sz="14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41607"/>
            <a:ext cx="837112" cy="72879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019B12-6081-4DF0-B999-878E132DAB98}"/>
              </a:ext>
            </a:extLst>
          </p:cNvPr>
          <p:cNvSpPr txBox="1">
            <a:spLocks/>
          </p:cNvSpPr>
          <p:nvPr/>
        </p:nvSpPr>
        <p:spPr>
          <a:xfrm>
            <a:off x="988555" y="1530829"/>
            <a:ext cx="7507745" cy="502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-apple-system"/>
              </a:rPr>
              <a:t>«Презентация кейса заданий по формированию функциональной грамотности. Результаты пилотного исследования функциональной грамотности»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7E6FD81F-4D45-493A-A67A-913DA5C9B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6437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8074921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7E24ECA6-9EB4-4DF0-82D5-31756B23801B}"/>
              </a:ext>
            </a:extLst>
          </p:cNvPr>
          <p:cNvGrpSpPr>
            <a:grpSpLocks/>
          </p:cNvGrpSpPr>
          <p:nvPr/>
        </p:nvGrpSpPr>
        <p:grpSpPr bwMode="auto">
          <a:xfrm>
            <a:off x="89756" y="102739"/>
            <a:ext cx="8964488" cy="4979022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72A6D6B-7770-4B54-9DC7-F8270EF45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59FB9FDB-369F-49BF-AF35-0F9568939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0EE2628D-C456-4AFD-A687-D05B478DA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412FB6A2-D254-48CC-ADD8-F84ABB9D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1" y="61739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DBF0A2-AF82-4D10-B5FF-A509DBAA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23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ЕСТЕСТВЕННОНАУЧНАЯ ГРАМОТНОСТЬ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«ЗНАНИЕ»</a:t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035582-BDDD-48AE-B6E2-5C6DCBBB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1" y="709051"/>
            <a:ext cx="3219302" cy="15278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A9805E-DBCF-4401-A8F3-0502A3EF1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49" y="2223238"/>
            <a:ext cx="3120008" cy="13668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C63139-7D47-43D2-912D-0585B28F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6" y="3605420"/>
            <a:ext cx="3157447" cy="13715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21FF73-812E-403C-8441-8FBAD9A43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789" y="609322"/>
            <a:ext cx="3120008" cy="24521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263A4-8D74-4F78-942A-97DD6A785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3142076"/>
            <a:ext cx="3157447" cy="17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EE1DC773-D1F7-4E75-8927-7A31F0D8FD0D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1001"/>
            <a:ext cx="8892480" cy="4979022"/>
            <a:chOff x="2" y="115889"/>
            <a:chExt cx="9144001" cy="6553199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7F35479-D2CF-44E1-9554-18C8D2FB2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4C0A73C-19D2-4FE3-A013-2B4F74CD7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B2D5AAD0-7073-4E32-BFA4-5EF1066F6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CC4A84DB-63F0-4563-82B2-36402BA3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7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231BBA-4FED-4865-BBEC-C94B60BA85B7}"/>
              </a:ext>
            </a:extLst>
          </p:cNvPr>
          <p:cNvSpPr/>
          <p:nvPr/>
        </p:nvSpPr>
        <p:spPr>
          <a:xfrm>
            <a:off x="2051720" y="392471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ЕСТЕСТВЕННОНАУЧНАЯ ГРАМОТНОСТЬ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«ПРИМЕНЕНИЕ»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86E09-F098-43FC-BCBD-61261886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726"/>
            <a:ext cx="4242990" cy="15821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5824B7-9DF2-4980-B641-9660B1141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63858"/>
            <a:ext cx="4014355" cy="1741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805D0D-3B0B-42DF-B9B8-04871AEC0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361" y="862933"/>
            <a:ext cx="3435206" cy="20835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3B1242-0632-400B-9794-8B7CAEF0F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738" y="3015857"/>
            <a:ext cx="3849782" cy="17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262E7D40-3E31-4A83-B4B4-57037101313A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1001"/>
            <a:ext cx="8892480" cy="4979022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09C4DDF-7BC6-4414-BFFF-AD3E6166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8A7E1097-3453-4D15-9F45-EE0989AB6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8BE61059-115E-4308-A191-07A748C5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DCA543B-4679-44B4-9DAE-F5B7711C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5" y="46731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8F5A8B-9189-4930-9CE1-B23C2E3F5DA3}"/>
              </a:ext>
            </a:extLst>
          </p:cNvPr>
          <p:cNvSpPr/>
          <p:nvPr/>
        </p:nvSpPr>
        <p:spPr>
          <a:xfrm>
            <a:off x="2051720" y="483518"/>
            <a:ext cx="6679024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ГРАМОТНОСТЬ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РАССУЖДЕНИЕ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0F727-EA1D-4C3D-897B-DA726FD8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74" y="1083321"/>
            <a:ext cx="4155350" cy="28360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7C662D-F0D2-45F4-89F8-CDC6C1A6B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2" y="1118909"/>
            <a:ext cx="3605210" cy="28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C5945D-8BF3-4E62-86E2-C45AA71CB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46416"/>
            <a:ext cx="7383626" cy="4450668"/>
          </a:xfrm>
          <a:prstGeom prst="rect">
            <a:avLst/>
          </a:prstGeom>
        </p:spPr>
      </p:pic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57BE3C83-C968-4B6C-A5EF-D38592338BCB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1001"/>
            <a:ext cx="8892480" cy="4979022"/>
            <a:chOff x="2" y="115889"/>
            <a:chExt cx="9144001" cy="6553199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71CBBE5A-19D8-44EC-9A01-ECACD64E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C9949F09-A170-4D35-A753-021F9D5DC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5CB1A33-BB83-4A2E-993F-78B817701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FC265124-3294-4C46-B283-B742B918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5" y="46731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6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658738"/>
            <a:ext cx="8536521" cy="3121701"/>
          </a:xfrm>
          <a:prstGeom prst="rect">
            <a:avLst/>
          </a:prstGeom>
          <a:solidFill>
            <a:srgbClr val="E1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spcBef>
                <a:spcPct val="0"/>
              </a:spcBef>
              <a:defRPr/>
            </a:pP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 сектора начального образования АОУ ВО ДПО «ВИРО» « Центр непрерывного повышения профессионального мастерства в г. Вологде»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р. (8-8172)  23-9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0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-82 (111,113)</a:t>
            </a:r>
          </a:p>
          <a:p>
            <a:pPr algn="r">
              <a:spcBef>
                <a:spcPct val="0"/>
              </a:spcBef>
              <a:defRPr/>
            </a:pPr>
            <a:endParaRPr lang="ru-RU" alt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6037" y="3651871"/>
            <a:ext cx="394244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03399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7664B0C-7D06-49F4-9D0B-C4B1D9B1FE78}"/>
              </a:ext>
            </a:extLst>
          </p:cNvPr>
          <p:cNvSpPr txBox="1">
            <a:spLocks/>
          </p:cNvSpPr>
          <p:nvPr/>
        </p:nvSpPr>
        <p:spPr>
          <a:xfrm>
            <a:off x="728117" y="496130"/>
            <a:ext cx="7687766" cy="78688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</a:p>
        </p:txBody>
      </p:sp>
      <p:grpSp>
        <p:nvGrpSpPr>
          <p:cNvPr id="9" name="Группа 1">
            <a:extLst>
              <a:ext uri="{FF2B5EF4-FFF2-40B4-BE49-F238E27FC236}">
                <a16:creationId xmlns:a16="http://schemas.microsoft.com/office/drawing/2014/main" id="{1E26318E-0AB1-44CD-AEFC-DB59103037DC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5153"/>
            <a:ext cx="8892480" cy="4979022"/>
            <a:chOff x="2" y="115889"/>
            <a:chExt cx="9144001" cy="6553199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DB577F-0EE2-4246-8B92-5C290FB88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25DC4D5-E66B-4BA3-965C-01138F4FB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91352304-8A26-45D9-828F-57CA36513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C8B606-1A73-440A-AAEF-B3523DCC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4" y="130622"/>
            <a:ext cx="819730" cy="7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5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DD644-E25D-457D-8C69-A2218872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990478"/>
            <a:ext cx="7409666" cy="706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Задания для проверки сформированности математической грамотности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Инструкция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83BEEDEA-6A62-4383-B1A5-8DD43FD5E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705350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sz="1350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4F97A6B5-26AE-42A7-A898-D873D0D27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-3" y="770401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endParaRPr lang="ru-RU" sz="13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BDF75-1F66-491E-B316-CA419D931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41607"/>
            <a:ext cx="837112" cy="728794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2F32AAE8-1B7E-4674-8CAF-9AF8A2B5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68" y="41172"/>
            <a:ext cx="8289729" cy="2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FC8682-BDE5-433E-BB22-7569D8ACAF24}"/>
              </a:ext>
            </a:extLst>
          </p:cNvPr>
          <p:cNvSpPr/>
          <p:nvPr/>
        </p:nvSpPr>
        <p:spPr>
          <a:xfrm>
            <a:off x="435116" y="1685869"/>
            <a:ext cx="8273762" cy="267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читай каждое задание и старайся выполнить его как можно лучше. Если ты не уверен в ответе, то выбери или запиши тот ответ, который тебе кажется наиболее правильным, и переходи к следующему заданию.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этой части работы даётся 36 минут.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любого из заданий с выбором ответа выставляется 1 балл.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Верное выполнение задания со свободно-конструируемым ответом оценивается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1 баллом, либо 1-2 баллами (в зависимости от полноты приведенного объяснения).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учитель, проводящий проверку работ учащихся, понимал, что в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TIMSS оценивается знание материала по математике и естествознанию, а не письменная речь учащихся.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проведения проверки заданий со свободно-конструируемым ответом,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критериев оценивания, приведены примеры как верных, так и неверных ответов,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дать учащиеся.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2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F3766-268E-4C70-9704-369E914B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МАТЕМАТИЧЕСКАЯ ГРАМОТНОСТЬ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ЗНАНИЕ</a:t>
            </a:r>
            <a:br>
              <a:rPr lang="ru-RU" sz="8000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3116A-40B6-479A-B8F1-57EEA975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Умение «формулировать ситуации математически» включает способность распознавать и выявлять возможности использовать математику, принять имеющуюся ситуацию и трансформировать ее в форму, поддающуюся математической обработке, создавать математическую модель, отражающую особенности описанной ситуации.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FE162D49-155A-4BC3-9037-CBDF01743CB2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172"/>
            <a:ext cx="9036496" cy="4999935"/>
            <a:chOff x="2" y="115889"/>
            <a:chExt cx="9144001" cy="6553199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4F74063-64E1-4A06-A4B0-E3B06088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7D0B9A57-20B8-4A9A-9C85-9475EC21E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67692D71-F3A8-4A5E-839B-775155320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6C1B8C39-15B3-4210-BF9F-0EBE691D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5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4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2C178-C5FC-41EF-9273-FBE05948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0" y="7634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Примеры заданий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CE392FF-FA08-47EE-88E4-54DE65B0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" y="789098"/>
            <a:ext cx="3796283" cy="1553466"/>
          </a:xfrm>
          <a:prstGeom prst="rect">
            <a:avLst/>
          </a:prstGeom>
        </p:spPr>
      </p:pic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8D63F431-AA7F-4B39-9E87-548985E5B03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172"/>
            <a:ext cx="9036496" cy="4999935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E48CC95-FDC1-418B-A9BA-702D3836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4A7DC402-C72E-4E66-959C-42797B842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CF938021-FD13-4022-AAD7-A856AEAE4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FF0C1051-FE2A-4E82-A9F9-21F2EFAB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5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602A49-5D4D-4777-991D-2D8B57C7C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42564"/>
            <a:ext cx="2555086" cy="20434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755F83-9EFF-4F1C-91D3-D45C16E40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380" y="713280"/>
            <a:ext cx="3708728" cy="1056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AF9CCD-7F13-492C-9A45-3387CE675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380" y="1739400"/>
            <a:ext cx="3672848" cy="12948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5EE117-8D95-4A88-926C-76FE51CC7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840" y="2900208"/>
            <a:ext cx="2993822" cy="19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" name="Номер слайда 3">
            <a:extLst>
              <a:ext uri="{FF2B5EF4-FFF2-40B4-BE49-F238E27FC236}">
                <a16:creationId xmlns:a16="http://schemas.microsoft.com/office/drawing/2014/main" id="{389F6812-74E0-4C88-B3F3-96DCB4A3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C19EDA-81A4-4B01-9E52-613957674107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6" name="Группа 1">
            <a:extLst>
              <a:ext uri="{FF2B5EF4-FFF2-40B4-BE49-F238E27FC236}">
                <a16:creationId xmlns:a16="http://schemas.microsoft.com/office/drawing/2014/main" id="{C61019EC-525F-4857-8B12-8DDE9BE60DE8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172"/>
            <a:ext cx="9036496" cy="4999935"/>
            <a:chOff x="2" y="115889"/>
            <a:chExt cx="9144001" cy="65531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72469B-851E-47B1-8CB2-A0A501853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FE16FEC4-BA0D-41D0-B7F6-BABAAD9BF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E034EFCC-0AD3-4FF5-B147-A29322D70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155BA99A-C140-4B53-8967-DB3AF937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5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103E902-40C3-4AB2-9F0C-502C76A1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Умение «применять математику» рассматривается как способность применять математические понятия, факты, процедуры, рассуждения и инструменты для получения решения или выводов. Эта деятельность включает выполнение математических процедур, необходимых для получения результатов и математического решения (например, анализировать информацию на математических диаграммах и графиках, работать с геометрическими формами в пространстве, анализировать данные). Работать с моделью, выявлять закономерности, определять связи между величинами и формулировать математические аргументы.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8C6FA7-B923-42F6-B5A1-4B29CB7B8EC0}"/>
              </a:ext>
            </a:extLst>
          </p:cNvPr>
          <p:cNvSpPr/>
          <p:nvPr/>
        </p:nvSpPr>
        <p:spPr>
          <a:xfrm>
            <a:off x="1772816" y="649408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МАТЕМАТИЧЕСКАЯ ГРАМОТНОСТЬ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ПРИМЕНЕНИЕ</a:t>
            </a:r>
            <a:br>
              <a:rPr lang="ru-RU" sz="6600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EBE69C81-9F2E-430B-BE3C-2EDB18DD661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589"/>
            <a:ext cx="9036496" cy="5050442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E457852B-E26D-4A61-9515-A483DE00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53E9EEF1-A71D-4EF6-B767-DF8FCAEC0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362A476C-98CB-4D47-99D8-B2BF2F4E0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471A4CF5-5E86-4BCE-9FD7-2D902C16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0" y="73173"/>
            <a:ext cx="712248" cy="6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43584A-2DCC-4FC5-9CD9-4627FBE8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7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Примеры заданий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237E27-EF3D-4CDE-9759-70006169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90" y="807744"/>
            <a:ext cx="3393900" cy="22220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3E16FE-1274-4BCF-9C54-94438ECE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2" y="3144897"/>
            <a:ext cx="3753940" cy="16073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466D85-C6F1-489E-B48E-AABFE18DD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091" y="764329"/>
            <a:ext cx="3814669" cy="25001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093970-8C6E-4889-A64B-0D93E155A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091" y="3419892"/>
            <a:ext cx="4470697" cy="9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F3E13CDE-A3DE-4840-9EDE-BED6EBE7CB96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001"/>
            <a:ext cx="9036496" cy="4979021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81DCFCB-A2B7-4F54-B8E7-8E016BB4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57BC8998-FE7A-4342-8CAC-8A883DE95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183D1CDA-18E2-4528-B80E-CA7D05143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C37B7053-1F84-4C53-9DFD-A6FD8D926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6" y="80227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99437C7E-391E-4002-8F0D-8B0AD624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33" y="1144033"/>
            <a:ext cx="7640406" cy="30371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Умение «интерпретировать» подразумевает способность размышлять над математическим решением или результатами, интерпретировать и оценивать их в контексте реальной проблемы. Эта деятельность включает перевод математического решения в контекст реальной проблемы, оценивание реальности математического решения или рассуждений по отношению к контексту проблемы. Этот процесс охватывает и интерпретацию, и оценку 6 полученного решения или определение того, что результаты разумны и имеют смысл в рамках предложенной ситуации.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3DF906-5C26-45C8-A8D4-8ED2578AD564}"/>
              </a:ext>
            </a:extLst>
          </p:cNvPr>
          <p:cNvSpPr/>
          <p:nvPr/>
        </p:nvSpPr>
        <p:spPr>
          <a:xfrm>
            <a:off x="2195736" y="377791"/>
            <a:ext cx="4572000" cy="9053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РАССУЖДЕНИЕ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1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6722485C-911B-4536-B68F-2D6FDE211E69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1001"/>
            <a:ext cx="8892480" cy="4979022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55C9076-9C18-4EEF-A058-82FA522D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446CAA54-6E28-4317-92C4-6A96A023A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8E945F79-645E-4A7C-9437-E29395F5F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9A73D6FB-FC35-4BCD-ABF1-6F10796EE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88656"/>
            <a:ext cx="671498" cy="58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F9F623-4B59-4B6D-A06F-B896697D4438}"/>
              </a:ext>
            </a:extLst>
          </p:cNvPr>
          <p:cNvSpPr/>
          <p:nvPr/>
        </p:nvSpPr>
        <p:spPr>
          <a:xfrm>
            <a:off x="2195736" y="377791"/>
            <a:ext cx="4572000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Примеры заданий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C03D79-2CEE-4796-A28F-A3EBE803C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6" y="668613"/>
            <a:ext cx="3240360" cy="29453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55872A-F47C-405E-9F7D-071A86D4D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190" y="735296"/>
            <a:ext cx="3240360" cy="2431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E91E8E-786D-4D26-BED8-0287851AA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372" y="3198503"/>
            <a:ext cx="4015364" cy="1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A79FCE50-89A4-4966-B264-5E2B74C745D2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1001"/>
            <a:ext cx="9036496" cy="4979022"/>
            <a:chOff x="2" y="115889"/>
            <a:chExt cx="9144001" cy="655319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DF1010E8-AB13-4B6F-8507-2867975DA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115889"/>
              <a:ext cx="8388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panose="020B0604020202020204" pitchFamily="34" charset="0"/>
                </a:rPr>
                <a:t>АОУ ВО ДПО «Вологодский институт развития образования»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36AAA6EF-4B4A-4786-B46C-5AFA709D6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116" y="476250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0C2E5A7-922B-4357-A32C-F1DE30909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" y="6656388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5B60A06D-6039-42E8-AF95-3B082548B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5" y="17768"/>
            <a:ext cx="684278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55767B2-A157-4A55-9EAD-F5BF2855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Инструкция для обучающихся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Внимательно читай каждое задание и старайся выполнить его как можно лучше. Если ты не уверен в ответе, то выбери или запиши тот ответ, который тебе кажется наиболее правильным, и переходи к следующему заданию.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На выполнение этой части работы даётся 36 минут.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Не начинай работу без разрешения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FFFD4D-5F8B-48DB-933B-71B674EBE507}"/>
              </a:ext>
            </a:extLst>
          </p:cNvPr>
          <p:cNvSpPr/>
          <p:nvPr/>
        </p:nvSpPr>
        <p:spPr>
          <a:xfrm>
            <a:off x="1835696" y="440110"/>
            <a:ext cx="5598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Задания для проверки сформированности  естественнонаучной грамотности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68559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5639</TotalTime>
  <Words>715</Words>
  <Application>Microsoft Office PowerPoint</Application>
  <PresentationFormat>Экран (16:9)</PresentationFormat>
  <Paragraphs>72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Задания для проверки сформированности математической грамотности  Инструкция</vt:lpstr>
      <vt:lpstr>МАТЕМАТИЧЕСКАЯ ГРАМОТНОСТЬ ЗНАНИЕ </vt:lpstr>
      <vt:lpstr>Примеры заданий</vt:lpstr>
      <vt:lpstr>Презентация PowerPoint</vt:lpstr>
      <vt:lpstr>Примеры заданий</vt:lpstr>
      <vt:lpstr>Презентация PowerPoint</vt:lpstr>
      <vt:lpstr>Презентация PowerPoint</vt:lpstr>
      <vt:lpstr>Презентация PowerPoint</vt:lpstr>
      <vt:lpstr>  ЕСТЕСТВЕННОНАУЧНАЯ ГРАМОТНОСТЬ «ЗНАНИЕ» 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PC_USER</cp:lastModifiedBy>
  <cp:revision>426</cp:revision>
  <cp:lastPrinted>2022-04-26T13:51:54Z</cp:lastPrinted>
  <dcterms:created xsi:type="dcterms:W3CDTF">2020-10-16T12:11:07Z</dcterms:created>
  <dcterms:modified xsi:type="dcterms:W3CDTF">2023-06-06T12:41:46Z</dcterms:modified>
</cp:coreProperties>
</file>