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1" r:id="rId4"/>
    <p:sldId id="262" r:id="rId5"/>
    <p:sldId id="263" r:id="rId6"/>
    <p:sldId id="266" r:id="rId7"/>
    <p:sldId id="264" r:id="rId8"/>
    <p:sldId id="274" r:id="rId9"/>
    <p:sldId id="265" r:id="rId10"/>
    <p:sldId id="275" r:id="rId11"/>
    <p:sldId id="268" r:id="rId12"/>
    <p:sldId id="270" r:id="rId13"/>
    <p:sldId id="271" r:id="rId14"/>
    <p:sldId id="269" r:id="rId15"/>
    <p:sldId id="273" r:id="rId16"/>
    <p:sldId id="272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8770A-932E-4AC1-949C-AE53C720D009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96DBE-B86E-4054-8573-C5F0C118C1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5875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8770A-932E-4AC1-949C-AE53C720D009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96DBE-B86E-4054-8573-C5F0C118C1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4709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8770A-932E-4AC1-949C-AE53C720D009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96DBE-B86E-4054-8573-C5F0C118C1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43794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8770A-932E-4AC1-949C-AE53C720D009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96DBE-B86E-4054-8573-C5F0C118C1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95403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8770A-932E-4AC1-949C-AE53C720D009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96DBE-B86E-4054-8573-C5F0C118C1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9347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8770A-932E-4AC1-949C-AE53C720D009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96DBE-B86E-4054-8573-C5F0C118C1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24441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8770A-932E-4AC1-949C-AE53C720D009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96DBE-B86E-4054-8573-C5F0C118C1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09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8770A-932E-4AC1-949C-AE53C720D009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96DBE-B86E-4054-8573-C5F0C118C1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4004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8770A-932E-4AC1-949C-AE53C720D009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96DBE-B86E-4054-8573-C5F0C118C1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18872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8770A-932E-4AC1-949C-AE53C720D009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96DBE-B86E-4054-8573-C5F0C118C1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80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8770A-932E-4AC1-949C-AE53C720D009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96DBE-B86E-4054-8573-C5F0C118C1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59634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B8770A-932E-4AC1-949C-AE53C720D009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696DBE-B86E-4054-8573-C5F0C118C1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5868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1137" y="0"/>
            <a:ext cx="1090042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Имя прилагательное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7441339"/>
              </p:ext>
            </p:extLst>
          </p:nvPr>
        </p:nvGraphicFramePr>
        <p:xfrm>
          <a:off x="600500" y="1774210"/>
          <a:ext cx="10795380" cy="4768785"/>
        </p:xfrm>
        <a:graphic>
          <a:graphicData uri="http://schemas.openxmlformats.org/drawingml/2006/table">
            <a:tbl>
              <a:tblPr firstRow="1" firstCol="1" bandRow="1"/>
              <a:tblGrid>
                <a:gridCol w="895294">
                  <a:extLst>
                    <a:ext uri="{9D8B030D-6E8A-4147-A177-3AD203B41FA5}">
                      <a16:colId xmlns:a16="http://schemas.microsoft.com/office/drawing/2014/main" val="654952722"/>
                    </a:ext>
                  </a:extLst>
                </a:gridCol>
                <a:gridCol w="5581299">
                  <a:extLst>
                    <a:ext uri="{9D8B030D-6E8A-4147-A177-3AD203B41FA5}">
                      <a16:colId xmlns:a16="http://schemas.microsoft.com/office/drawing/2014/main" val="169248235"/>
                    </a:ext>
                  </a:extLst>
                </a:gridCol>
                <a:gridCol w="2304905">
                  <a:extLst>
                    <a:ext uri="{9D8B030D-6E8A-4147-A177-3AD203B41FA5}">
                      <a16:colId xmlns:a16="http://schemas.microsoft.com/office/drawing/2014/main" val="2362538955"/>
                    </a:ext>
                  </a:extLst>
                </a:gridCol>
                <a:gridCol w="2013882">
                  <a:extLst>
                    <a:ext uri="{9D8B030D-6E8A-4147-A177-3AD203B41FA5}">
                      <a16:colId xmlns:a16="http://schemas.microsoft.com/office/drawing/2014/main" val="3646953928"/>
                    </a:ext>
                  </a:extLst>
                </a:gridCol>
              </a:tblGrid>
              <a:tr h="110371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Знания и умения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Хорошо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усвоил(а)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Хорошо, но есть над чем поработать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1031930"/>
                  </a:ext>
                </a:extLst>
              </a:tr>
              <a:tr h="6019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Знание понятия имя  прилагательное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0959583"/>
                  </a:ext>
                </a:extLst>
              </a:tr>
              <a:tr h="65541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Умение подбирать имена прилагательные в тексте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8496807"/>
                  </a:ext>
                </a:extLst>
              </a:tr>
              <a:tr h="6019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Умение образовывать имена прилагательные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6830111"/>
                  </a:ext>
                </a:extLst>
              </a:tr>
              <a:tr h="6019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Умение определять  число у прилагательных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1593907"/>
                  </a:ext>
                </a:extLst>
              </a:tr>
              <a:tr h="6019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Умение определять род у прилагательных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6164858"/>
                  </a:ext>
                </a:extLst>
              </a:tr>
              <a:tr h="6019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Умение определять  падеж у прилагательных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64802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5598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7764" y="265417"/>
            <a:ext cx="3468925" cy="73158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91319" y="1509161"/>
            <a:ext cx="10763533" cy="40441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40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Находим имя существительное (главное слово).</a:t>
            </a:r>
            <a:endParaRPr lang="ru-RU" sz="4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40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Задаем вопрос к имени прилагательному.</a:t>
            </a:r>
            <a:endParaRPr lang="ru-RU" sz="4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40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Выделяем окончание.</a:t>
            </a:r>
            <a:endParaRPr lang="ru-RU" sz="4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40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Определяем число, род (если есть), падежу по стоящему </a:t>
            </a:r>
            <a:r>
              <a:rPr lang="ru-RU" sz="4000" b="1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рядом существительному</a:t>
            </a:r>
            <a:r>
              <a:rPr lang="ru-RU" sz="40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66906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18614" y="1058161"/>
            <a:ext cx="11245755" cy="26686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Определи </a:t>
            </a:r>
            <a:r>
              <a:rPr lang="ru-RU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число </a:t>
            </a:r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род (если есть)</a:t>
            </a:r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 имен прилагательных.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широкого забора,  над высокой елью, к синим озёрам.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60030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18614" y="1058161"/>
            <a:ext cx="11245755" cy="26686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Определи </a:t>
            </a: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число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род (если есть), падеж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 имен прилагательных.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широкого забора,  над высокой елью, к синим озёрам.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70633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69241" y="805219"/>
            <a:ext cx="10358651" cy="2902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Вставь пропущенное окончание, задав вопрос к имени прилагательному. Определи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число, род(если есть), падеж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имен прилагательных.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</a:t>
            </a:r>
            <a:r>
              <a:rPr lang="ru-RU" sz="4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лесн</a:t>
            </a:r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зверя много врагов.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землю пушист… ковром ложился снег.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84457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4212420"/>
              </p:ext>
            </p:extLst>
          </p:nvPr>
        </p:nvGraphicFramePr>
        <p:xfrm>
          <a:off x="504966" y="668742"/>
          <a:ext cx="10795380" cy="5327948"/>
        </p:xfrm>
        <a:graphic>
          <a:graphicData uri="http://schemas.openxmlformats.org/drawingml/2006/table">
            <a:tbl>
              <a:tblPr firstRow="1" firstCol="1" bandRow="1"/>
              <a:tblGrid>
                <a:gridCol w="895294">
                  <a:extLst>
                    <a:ext uri="{9D8B030D-6E8A-4147-A177-3AD203B41FA5}">
                      <a16:colId xmlns:a16="http://schemas.microsoft.com/office/drawing/2014/main" val="654952722"/>
                    </a:ext>
                  </a:extLst>
                </a:gridCol>
                <a:gridCol w="5581299">
                  <a:extLst>
                    <a:ext uri="{9D8B030D-6E8A-4147-A177-3AD203B41FA5}">
                      <a16:colId xmlns:a16="http://schemas.microsoft.com/office/drawing/2014/main" val="169248235"/>
                    </a:ext>
                  </a:extLst>
                </a:gridCol>
                <a:gridCol w="2304905">
                  <a:extLst>
                    <a:ext uri="{9D8B030D-6E8A-4147-A177-3AD203B41FA5}">
                      <a16:colId xmlns:a16="http://schemas.microsoft.com/office/drawing/2014/main" val="2362538955"/>
                    </a:ext>
                  </a:extLst>
                </a:gridCol>
                <a:gridCol w="2013882">
                  <a:extLst>
                    <a:ext uri="{9D8B030D-6E8A-4147-A177-3AD203B41FA5}">
                      <a16:colId xmlns:a16="http://schemas.microsoft.com/office/drawing/2014/main" val="3646953928"/>
                    </a:ext>
                  </a:extLst>
                </a:gridCol>
              </a:tblGrid>
              <a:tr h="110371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Умение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Хорошо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усвоил(а)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Хорошо, но есть над чем поработать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1031930"/>
                  </a:ext>
                </a:extLst>
              </a:tr>
              <a:tr h="6019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имени прилагательного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0959583"/>
                  </a:ext>
                </a:extLst>
              </a:tr>
              <a:tr h="65541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Умение подбирать имена прилагательные в тексте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8496807"/>
                  </a:ext>
                </a:extLst>
              </a:tr>
              <a:tr h="6019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Умение образовывать имена прилагательные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6830111"/>
                  </a:ext>
                </a:extLst>
              </a:tr>
              <a:tr h="6019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числа у прилагательных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1593907"/>
                  </a:ext>
                </a:extLst>
              </a:tr>
              <a:tr h="6019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рода у прилагательных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6164858"/>
                  </a:ext>
                </a:extLst>
              </a:tr>
              <a:tr h="6019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падежа у прилагательных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64802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07838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75819" y="682389"/>
            <a:ext cx="9100825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Рабочие построили дом.</a:t>
            </a:r>
          </a:p>
          <a:p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Рабочие руки умеют мастерить </a:t>
            </a:r>
          </a:p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удивительные вещи.</a:t>
            </a:r>
          </a:p>
          <a:p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Столовая открылась для посетителей.</a:t>
            </a:r>
          </a:p>
          <a:p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Столовая посуда была сделана из </a:t>
            </a:r>
          </a:p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тонкого фарфора.</a:t>
            </a:r>
          </a:p>
        </p:txBody>
      </p:sp>
    </p:spTree>
    <p:extLst>
      <p:ext uri="{BB962C8B-B14F-4D97-AF65-F5344CB8AC3E}">
        <p14:creationId xmlns:p14="http://schemas.microsoft.com/office/powerpoint/2010/main" val="4225008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41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783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68739" y="383903"/>
            <a:ext cx="10372299" cy="6090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000" b="1" dirty="0">
                <a:solidFill>
                  <a:srgbClr val="282828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Наступление зимы</a:t>
            </a:r>
            <a:endParaRPr lang="ru-RU" sz="4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b="1" dirty="0">
                <a:solidFill>
                  <a:srgbClr val="282828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Наступила __________________ зима. ________________ снежинки кружат в воздухе. Деревья надели ______________ шапки. В лесу тишина. Лишь только ____________ лиса ищет себе добычу. Но ____________ зайка сменил свою шубку. Его трудно теперь найти. Лес стал похож на _________________ царство.</a:t>
            </a:r>
            <a:endParaRPr lang="ru-RU" sz="4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02655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18949" y="436432"/>
            <a:ext cx="10722592" cy="5944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400" b="1" dirty="0">
                <a:solidFill>
                  <a:srgbClr val="282828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Наступление зимы</a:t>
            </a:r>
            <a:endParaRPr lang="ru-RU" sz="4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400" b="1" dirty="0">
                <a:solidFill>
                  <a:srgbClr val="282828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Наступила долгожданная зима. Белые снежинки кружат в воздухе. Деревья надели белые шапки. В лесу тишина. Лишь только рыжая лиса ищет себе добычу. Но осторожный зайка сменил свою шубку. Его трудно теперь найти. Лес стал похож на белое царство</a:t>
            </a:r>
            <a:r>
              <a:rPr lang="ru-RU" sz="4000" b="1" dirty="0">
                <a:solidFill>
                  <a:srgbClr val="282828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4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53474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68741" y="624078"/>
            <a:ext cx="11177516" cy="4475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вариант ЛУНА ( -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ОВ, -Н, -К, -АН,-ЛИВ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_____________________________________________________________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вариант ЛИПА ( -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ОВ, -Н, -К, -АН, -ЛИВ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_____________________________________________________________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вариант ВОДА ( -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ОВ, -Н, -К, -АН, -ЛИВ  приставка -ПОД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_____________________________________________________________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вариант УДАЧА ( -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ОВ, -Н, -К, -АН. -ЛИВ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_____________________________________________________________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67028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978576" y="319669"/>
            <a:ext cx="366164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001672" y="1506771"/>
            <a:ext cx="9653516" cy="4267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1.Закрываем окончание имени сущ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ествительного.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Добавляем суффикс и приставку.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Закрываем основу.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4.Добавляем окончание.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Собираем слово.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6.Определяем способ:  приставочный,  суф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фиксальный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    приставочно-суф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фиксальный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7947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240" y="1018240"/>
            <a:ext cx="11241998" cy="4657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7348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864886" y="783685"/>
            <a:ext cx="4246484" cy="43519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6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Лунный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6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липавый</a:t>
            </a:r>
            <a:r>
              <a:rPr lang="ru-RU" sz="6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6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падводный</a:t>
            </a:r>
            <a:r>
              <a:rPr lang="ru-RU" sz="6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6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удачлевый</a:t>
            </a:r>
            <a:endParaRPr lang="ru-RU" sz="6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93655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8714" y="1914525"/>
            <a:ext cx="3471236" cy="467734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558546" y="495449"/>
            <a:ext cx="785157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Физкультминутка</a:t>
            </a:r>
          </a:p>
        </p:txBody>
      </p:sp>
    </p:spTree>
    <p:extLst>
      <p:ext uri="{BB962C8B-B14F-4D97-AF65-F5344CB8AC3E}">
        <p14:creationId xmlns:p14="http://schemas.microsoft.com/office/powerpoint/2010/main" val="14147036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-529" y="-13946"/>
            <a:ext cx="12033872" cy="187833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Карточка жёлтая.</a:t>
            </a:r>
            <a:endParaRPr lang="ru-RU" sz="320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Определи </a:t>
            </a:r>
            <a:r>
              <a:rPr lang="ru-RU" sz="3200" b="1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число и род (если есть) </a:t>
            </a:r>
            <a:r>
              <a:rPr lang="ru-RU" sz="3200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имен прилагательных.</a:t>
            </a:r>
            <a:endParaRPr lang="ru-RU" sz="3200" i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широкого забора,  над высокой елью, к синим озёрам.</a:t>
            </a:r>
            <a:endParaRPr lang="ru-RU" sz="320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529" y="1935502"/>
            <a:ext cx="12033872" cy="187833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Карточка зелёная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Определи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число, род(если есть), падеж </a:t>
            </a:r>
            <a:r>
              <a:rPr lang="ru-RU" sz="3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имен прилагательных.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широкого забора,  над высокой елью, к синим озёрам.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9063" y="3884951"/>
            <a:ext cx="12113465" cy="278505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Карточка голубая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Вставь пропущенное окончание, задав вопрос к имени прилагательному.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Определи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число, род(если есть), падеж </a:t>
            </a:r>
            <a:r>
              <a:rPr lang="ru-RU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имен прилагательных.</a:t>
            </a:r>
            <a:endParaRPr lang="ru-RU" sz="28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</a:t>
            </a:r>
            <a:r>
              <a:rPr lang="ru-RU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лесн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 зверя много врагов.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землю пушист… ковром ложился снег.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939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586</Words>
  <Application>Microsoft Office PowerPoint</Application>
  <PresentationFormat>Широкоэкранный</PresentationFormat>
  <Paragraphs>117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</dc:creator>
  <cp:lastModifiedBy>PC_USER</cp:lastModifiedBy>
  <cp:revision>13</cp:revision>
  <dcterms:created xsi:type="dcterms:W3CDTF">2024-12-01T16:34:27Z</dcterms:created>
  <dcterms:modified xsi:type="dcterms:W3CDTF">2024-12-24T10:57:49Z</dcterms:modified>
</cp:coreProperties>
</file>