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67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15933"/>
    <p:restoredTop sz="94660"/>
  </p:normalViewPr>
  <p:slideViewPr>
    <p:cSldViewPr snapToGrid="0">
      <p:cViewPr varScale="1">
        <p:scale>
          <a:sx n="97" d="100"/>
          <a:sy n="97" d="100"/>
        </p:scale>
        <p:origin x="60" y="306"/>
      </p:cViewPr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presProps" Target="presProps.xml"  /><Relationship Id="rId16" Type="http://schemas.openxmlformats.org/officeDocument/2006/relationships/viewProps" Target="viewProps.xml"  /><Relationship Id="rId17" Type="http://schemas.openxmlformats.org/officeDocument/2006/relationships/theme" Target="theme/theme1.xml"  /><Relationship Id="rId18" Type="http://schemas.openxmlformats.org/officeDocument/2006/relationships/tableStyles" Target="tableStyles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82D8E1-F2DD-4D96-AE0A-1948F8393E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0B76D80-B93F-4C2B-8209-73F6D95A93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3003B4-19CD-45A4-BE74-B044CBF4B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95D7-FCF3-466C-AACF-A64735FB72D1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154D95-B922-4573-A18E-75AB2B841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076C23-BB6B-49A1-ACA1-B4D10EDAA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6FCB7-4123-44BB-BC56-15ED97681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271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56887D-9057-4AFD-8237-80D1CBC5F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56434B-4DC9-4292-9F6A-813552E07C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B51660-8558-430F-A461-817738E01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95D7-FCF3-466C-AACF-A64735FB72D1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8BC72C-7E3C-462B-9004-56CE145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7B4704-1C75-432D-8A2E-8019454EA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6FCB7-4123-44BB-BC56-15ED97681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202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6BCB8C3-0CB4-4414-AADD-CA46BD7D66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F393BA-E2A4-42C3-830E-C5A58A683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339029-9E3E-4F5D-A0A7-C4821231F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95D7-FCF3-466C-AACF-A64735FB72D1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A1AEFA-7A6C-436D-AC9D-E1B9CDA21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BBCE9A-CBA5-48F1-AD2F-DE6601247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6FCB7-4123-44BB-BC56-15ED97681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576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463574-2358-4AB6-92F3-14F41F4AA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801D4A-476B-4404-91D0-AB6DF5901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E4FC8A-13FF-4613-B678-25E49BBE6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95D7-FCF3-466C-AACF-A64735FB72D1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F2A33C-443A-4DE7-BDD9-4570633C3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9B1CBD-3F1C-4F61-8BBF-093AB2889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6FCB7-4123-44BB-BC56-15ED97681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142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ABBC06-BDB6-417F-BFD6-1A6D0E9FE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6B9963A-8D0B-4129-A73B-8F7EEEDB6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451530-220C-482A-B810-E2FF1DFF9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95D7-FCF3-466C-AACF-A64735FB72D1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A1EE1D-629F-46F5-A727-ED9CF6D62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AADF1C-33E2-4D9E-AC3E-96E09E922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6FCB7-4123-44BB-BC56-15ED97681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216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31ADF8-7FB3-4524-BDB2-667DBC44C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4A74F0-2AAA-4600-96FE-751E15B8F5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203B63-C094-4E43-A17C-D421413AF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5AE2350-30FB-43D7-AB3C-0DC331E7E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95D7-FCF3-466C-AACF-A64735FB72D1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1ADB70-E5A5-405C-99D8-2C87E51A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F795F9-CFA7-4016-9157-EBB63A0F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6FCB7-4123-44BB-BC56-15ED97681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482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C5EC7D-9269-4298-9C4A-72185EE97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F9C01E-926B-4372-AEA5-D8371D98F2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174FC8-3EAD-442E-B32E-C6E872BF28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E47A45A-8002-4AD7-9132-47AA5629D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9C09349-2083-4249-B92F-D124D5A684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CCEB6B2-B2A5-4A7F-8CB6-B5AF36E62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95D7-FCF3-466C-AACF-A64735FB72D1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00102E2-0A32-47D3-99D8-6ECE912DD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3063428-C9E8-4998-83CE-5AB889512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6FCB7-4123-44BB-BC56-15ED97681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942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370753-7C85-4BEA-A86D-E5F735A4F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072A6A1-4F85-4A1A-BC14-BD4CFABF9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95D7-FCF3-466C-AACF-A64735FB72D1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17586AF-2B0F-480A-84BA-3BCB7CD00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1FCBE06-A804-4F47-A6EE-B25417AE3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6FCB7-4123-44BB-BC56-15ED97681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666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6089FA6-E701-4451-8DEF-8908ACCFF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95D7-FCF3-466C-AACF-A64735FB72D1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1F3789A-AEA9-44EA-895C-F4B74A10E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A9F9478-3E21-408F-B16C-CF4F299FC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6FCB7-4123-44BB-BC56-15ED97681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756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967631-2AC8-462B-BFB5-EB594A29D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D2358B-4FAF-4B17-B751-80FF3B5DE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BBC529F-8AD7-4622-8C93-EEFC0691F8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B4348C-9E93-4F07-91D5-5C67D3EED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95D7-FCF3-466C-AACF-A64735FB72D1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73F353-E8E3-451F-8A5A-1BFB12080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F3355D-3B1F-4ECB-B15A-BC02BA470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6FCB7-4123-44BB-BC56-15ED97681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294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34DE0D-5108-4BEB-8C7F-5C577D7E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C0367C1-311F-4BB4-B2FB-18001AE394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75F6A0-093E-43C3-BF9E-065C1DCF29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38DF59-016C-4D01-B173-1E8DBB600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95D7-FCF3-466C-AACF-A64735FB72D1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FA347B-05F0-4B82-9437-1FB8FB7CD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91411C-DAC6-42D9-B098-83416BB26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6FCB7-4123-44BB-BC56-15ED97681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540656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EE4FBA-B7A8-4B38-8A1F-FC80E0A77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E1B047-A1B9-49AB-AD29-434F74C51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20C611-E4C1-4728-BF1D-9D621E0660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195D7-FCF3-466C-AACF-A64735FB72D1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6BD51A-2C14-456F-BC90-D2208DCEBB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E7B164-B332-4619-BDAC-23BCDE4815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6FCB7-4123-44BB-BC56-15ED97681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190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Relationship Id="rId3" Type="http://schemas.openxmlformats.org/officeDocument/2006/relationships/image" Target="../media/image2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Relationship Id="rId3" Type="http://schemas.openxmlformats.org/officeDocument/2006/relationships/image" Target="../media/image11.jpeg"  /><Relationship Id="rId4" Type="http://schemas.openxmlformats.org/officeDocument/2006/relationships/image" Target="../media/image12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Relationship Id="rId3" Type="http://schemas.openxmlformats.org/officeDocument/2006/relationships/image" Target="../media/image13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Relationship Id="rId3" Type="http://schemas.openxmlformats.org/officeDocument/2006/relationships/image" Target="../media/image8.jpe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Relationship Id="rId3" Type="http://schemas.openxmlformats.org/officeDocument/2006/relationships/image" Target="../media/image14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Relationship Id="rId3" Type="http://schemas.openxmlformats.org/officeDocument/2006/relationships/image" Target="../media/image2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themeOverride" Target="../theme/themeOverride1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3.png"  /><Relationship Id="rId4" Type="http://schemas.openxmlformats.org/officeDocument/2006/relationships/image" Target="../media/image4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3.png"  /><Relationship Id="rId3" Type="http://schemas.openxmlformats.org/officeDocument/2006/relationships/image" Target="../media/image5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Relationship Id="rId3" Type="http://schemas.openxmlformats.org/officeDocument/2006/relationships/image" Target="../media/image6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3.png"  /><Relationship Id="rId3" Type="http://schemas.openxmlformats.org/officeDocument/2006/relationships/image" Target="../media/image7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3.png"  /><Relationship Id="rId3" Type="http://schemas.openxmlformats.org/officeDocument/2006/relationships/image" Target="../media/image8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3.png"  /><Relationship Id="rId3" Type="http://schemas.openxmlformats.org/officeDocument/2006/relationships/image" Target="../media/image9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3.png"  /><Relationship Id="rId3" Type="http://schemas.openxmlformats.org/officeDocument/2006/relationships/image" Target="../media/image10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противолежащие углы 5"/>
          <p:cNvSpPr/>
          <p:nvPr/>
        </p:nvSpPr>
        <p:spPr>
          <a:xfrm rot="10800000" flipV="1">
            <a:off x="-2680635" y="130277"/>
            <a:ext cx="11867535" cy="6597445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d4f0ff"/>
          </a:solidFill>
          <a:ln w="57150">
            <a:solidFill>
              <a:srgbClr val="bfeaff"/>
            </a:solidFill>
          </a:ln>
          <a:effectLst>
            <a:outerShdw blurRad="419100" dist="241300" dir="5400000" sx="98000" sy="98000" algn="ctr" rotWithShape="0">
              <a:srgbClr val="000000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30709" y="733332"/>
            <a:ext cx="6228736" cy="445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endParaRPr lang="ru-RU" sz="2400">
              <a:solidFill>
                <a:srgbClr val="023e8a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0709" y="2404670"/>
            <a:ext cx="7737988" cy="9081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3600">
                <a:solidFill>
                  <a:srgbClr val="023e8a"/>
                </a:solidFill>
              </a:defRPr>
            </a:lvl1pPr>
          </a:lstStyle>
          <a:p>
            <a:pPr lvl="0">
              <a:defRPr/>
            </a:pPr>
            <a:endParaRPr lang="ru-RU" sz="5400" b="1"/>
          </a:p>
        </p:txBody>
      </p:sp>
      <p:sp>
        <p:nvSpPr>
          <p:cNvPr id="9" name="TextBox 8"/>
          <p:cNvSpPr txBox="1"/>
          <p:nvPr/>
        </p:nvSpPr>
        <p:spPr>
          <a:xfrm>
            <a:off x="1130710" y="4704308"/>
            <a:ext cx="3726425" cy="44681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3600">
                <a:solidFill>
                  <a:srgbClr val="023e8a"/>
                </a:solidFill>
              </a:defRPr>
            </a:lvl1pPr>
          </a:lstStyle>
          <a:p>
            <a:pPr lvl="0">
              <a:defRPr/>
            </a:pPr>
            <a:endParaRPr lang="ru-RU" sz="2400"/>
          </a:p>
        </p:txBody>
      </p:sp>
      <p:pic>
        <p:nvPicPr>
          <p:cNvPr id="2051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116330" y="87630"/>
            <a:ext cx="9959340" cy="6682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противолежащие углы 5"/>
          <p:cNvSpPr/>
          <p:nvPr/>
        </p:nvSpPr>
        <p:spPr>
          <a:xfrm rot="10800000" flipV="1">
            <a:off x="1" y="130277"/>
            <a:ext cx="11867535" cy="6597445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d4f0ff"/>
          </a:solidFill>
          <a:ln w="57150">
            <a:solidFill>
              <a:srgbClr val="bfeaff"/>
            </a:solidFill>
          </a:ln>
          <a:effectLst>
            <a:outerShdw blurRad="419100" dist="241300" dir="5400000" sx="98000" sy="98000" algn="ctr" rotWithShape="0">
              <a:srgbClr val="000000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02889" y="1741621"/>
            <a:ext cx="6312311" cy="571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/>
              <a:buNone/>
              <a:defRPr/>
            </a:pPr>
            <a:endParaRPr lang="ru-RU" sz="3200">
              <a:solidFill>
                <a:srgbClr val="023e8a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2890" y="640560"/>
            <a:ext cx="7737988" cy="7577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3600">
                <a:solidFill>
                  <a:srgbClr val="023e8a"/>
                </a:solidFill>
              </a:defRPr>
            </a:lvl1pPr>
          </a:lstStyle>
          <a:p>
            <a:pPr lvl="0">
              <a:defRPr/>
            </a:pPr>
            <a:endParaRPr lang="ru-RU" sz="440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685358" y="300615"/>
            <a:ext cx="4496216" cy="5916824"/>
          </a:xfrm>
          <a:prstGeom prst="rect">
            <a:avLst/>
          </a:prstGeom>
          <a:solidFill>
            <a:srgbClr val="d4f0ff"/>
          </a:solidFill>
          <a:ln w="57150">
            <a:solidFill>
              <a:srgbClr val="bfeaff"/>
            </a:solidFill>
          </a:ln>
          <a:effectLst>
            <a:outerShdw blurRad="419100" dist="241300" dir="5400000" sx="98000" sy="98000" algn="ctr" rotWithShape="0">
              <a:srgbClr val="000000">
                <a:alpha val="16000"/>
              </a:srgbClr>
            </a:outerShdw>
          </a:effectLst>
        </p:spPr>
      </p:pic>
      <p:pic>
        <p:nvPicPr>
          <p:cNvPr id="3075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043226" y="352372"/>
            <a:ext cx="4701568" cy="58227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противолежащие углы 5"/>
          <p:cNvSpPr/>
          <p:nvPr/>
        </p:nvSpPr>
        <p:spPr>
          <a:xfrm rot="10800000" flipV="1">
            <a:off x="101847" y="130277"/>
            <a:ext cx="11867535" cy="6597445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d4f0ff"/>
          </a:solidFill>
          <a:ln w="57150">
            <a:solidFill>
              <a:srgbClr val="bfeaff"/>
            </a:solidFill>
          </a:ln>
          <a:effectLst>
            <a:outerShdw blurRad="419100" dist="241300" dir="5400000" sx="98000" sy="98000" algn="ctr" rotWithShape="0">
              <a:srgbClr val="000000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297859" y="384588"/>
            <a:ext cx="9615948" cy="6076397"/>
          </a:xfrm>
          <a:prstGeom prst="rect">
            <a:avLst/>
          </a:prstGeom>
          <a:solidFill>
            <a:srgbClr val="d4f0ff"/>
          </a:solidFill>
          <a:ln w="57150">
            <a:solidFill>
              <a:srgbClr val="bfeaff"/>
            </a:solidFill>
          </a:ln>
          <a:effectLst>
            <a:outerShdw blurRad="419100" dist="241300" dir="5400000" sx="98000" sy="98000" algn="ctr" rotWithShape="0">
              <a:srgbClr val="000000">
                <a:alpha val="16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противолежащие углы 5"/>
          <p:cNvSpPr/>
          <p:nvPr/>
        </p:nvSpPr>
        <p:spPr>
          <a:xfrm rot="10800000" flipV="1">
            <a:off x="101847" y="130277"/>
            <a:ext cx="11867535" cy="6597445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d4f0ff"/>
          </a:solidFill>
          <a:ln w="57150">
            <a:solidFill>
              <a:srgbClr val="bfeaff"/>
            </a:solidFill>
          </a:ln>
          <a:effectLst>
            <a:outerShdw blurRad="419100" dist="241300" dir="5400000" sx="98000" sy="98000" algn="ctr" rotWithShape="0">
              <a:srgbClr val="000000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06772" y="519537"/>
            <a:ext cx="11543686" cy="118353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3600">
                <a:solidFill>
                  <a:srgbClr val="023e8a"/>
                </a:solidFill>
              </a:defRPr>
            </a:lvl1pPr>
          </a:lstStyle>
          <a:p>
            <a:pPr lvl="0" algn="ctr">
              <a:defRPr/>
            </a:pPr>
            <a:r>
              <a:rPr lang="ru-RU" altLang="en-US"/>
              <a:t>Церковно</a:t>
            </a:r>
            <a:r>
              <a:rPr lang="en-US" altLang="ru-RU"/>
              <a:t>-</a:t>
            </a:r>
            <a:r>
              <a:rPr lang="ru-RU" altLang="en-US"/>
              <a:t>славянский язык </a:t>
            </a:r>
            <a:r>
              <a:rPr lang="en-US" altLang="ru-RU"/>
              <a:t>-</a:t>
            </a:r>
            <a:r>
              <a:rPr lang="ru-RU" altLang="en-US"/>
              <a:t> хранитель красоты</a:t>
            </a:r>
            <a:r>
              <a:rPr lang="en-US" altLang="ru-RU"/>
              <a:t>,</a:t>
            </a:r>
            <a:r>
              <a:rPr lang="ru-RU" altLang="en-US"/>
              <a:t> глубины</a:t>
            </a:r>
            <a:r>
              <a:rPr lang="en-US" altLang="ru-RU"/>
              <a:t>,</a:t>
            </a:r>
            <a:r>
              <a:rPr lang="ru-RU" altLang="en-US"/>
              <a:t> богатсва и силы русского языка</a:t>
            </a:r>
            <a:r>
              <a:rPr lang="en-US" altLang="ru-RU"/>
              <a:t>.</a:t>
            </a:r>
            <a:r>
              <a:rPr lang="ru-RU" altLang="en-US"/>
              <a:t> </a:t>
            </a:r>
            <a:endParaRPr lang="ru-RU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368345" y="1935336"/>
            <a:ext cx="6865374" cy="4576916"/>
          </a:xfrm>
          <a:prstGeom prst="rect">
            <a:avLst/>
          </a:prstGeom>
          <a:solidFill>
            <a:srgbClr val="d4f0ff"/>
          </a:solidFill>
          <a:ln w="57150">
            <a:solidFill>
              <a:srgbClr val="bfeaff"/>
            </a:solidFill>
          </a:ln>
          <a:effectLst>
            <a:outerShdw blurRad="419100" dist="241300" dir="5400000" sx="98000" sy="98000" algn="ctr" rotWithShape="0">
              <a:srgbClr val="000000">
                <a:alpha val="16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противолежащие углы 5"/>
          <p:cNvSpPr/>
          <p:nvPr/>
        </p:nvSpPr>
        <p:spPr>
          <a:xfrm rot="10800000" flipV="1">
            <a:off x="101847" y="130277"/>
            <a:ext cx="11867535" cy="6597445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d4f0ff"/>
          </a:solidFill>
          <a:ln w="57150">
            <a:solidFill>
              <a:srgbClr val="bfeaff"/>
            </a:solidFill>
          </a:ln>
          <a:effectLst>
            <a:outerShdw blurRad="419100" dist="241300" dir="5400000" sx="98000" sy="98000" algn="ctr" rotWithShape="0">
              <a:srgbClr val="000000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12363" y="1845212"/>
            <a:ext cx="3895844" cy="63890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3600">
                <a:solidFill>
                  <a:srgbClr val="023e8a"/>
                </a:solidFill>
              </a:defRPr>
            </a:lvl1pPr>
          </a:lstStyle>
          <a:p>
            <a:pPr lvl="0">
              <a:defRPr/>
            </a:pPr>
            <a:endParaRPr lang="ru-RU"/>
          </a:p>
        </p:txBody>
      </p:sp>
      <p:sp>
        <p:nvSpPr>
          <p:cNvPr id="16387" name=""/>
          <p:cNvSpPr txBox="1"/>
          <p:nvPr/>
        </p:nvSpPr>
        <p:spPr>
          <a:xfrm>
            <a:off x="541368" y="1101206"/>
            <a:ext cx="7882310" cy="3735589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ru-RU" altLang="en-US" sz="4200">
                <a:solidFill>
                  <a:srgbClr val="1b1760"/>
                </a:solidFill>
                <a:cs typeface="Calibri"/>
              </a:rPr>
              <a:t>ПРОДОЛЖИ ФРАЗУ</a:t>
            </a:r>
            <a:r>
              <a:rPr lang="en-US" altLang="ru-RU" sz="4200">
                <a:solidFill>
                  <a:srgbClr val="1b1760"/>
                </a:solidFill>
                <a:cs typeface="Calibri"/>
              </a:rPr>
              <a:t>:</a:t>
            </a:r>
            <a:endParaRPr lang="en-US" altLang="ru-RU" sz="4200">
              <a:solidFill>
                <a:srgbClr val="1b1760"/>
              </a:solidFill>
            </a:endParaRPr>
          </a:p>
          <a:p>
            <a:pPr>
              <a:defRPr/>
            </a:pPr>
            <a:endParaRPr lang="ru-RU" altLang="en-US" sz="4200">
              <a:solidFill>
                <a:srgbClr val="1b1760"/>
              </a:solidFill>
            </a:endParaRPr>
          </a:p>
          <a:p>
            <a:pPr>
              <a:defRPr/>
            </a:pPr>
            <a:r>
              <a:rPr lang="ru-RU" altLang="en-US" sz="4200">
                <a:solidFill>
                  <a:srgbClr val="1b1760"/>
                </a:solidFill>
                <a:cs typeface="Calibri"/>
              </a:rPr>
              <a:t>Я узнал</a:t>
            </a:r>
            <a:r>
              <a:rPr lang="en-US" altLang="ru-RU" sz="4200">
                <a:solidFill>
                  <a:srgbClr val="1b1760"/>
                </a:solidFill>
                <a:cs typeface="Calibri"/>
              </a:rPr>
              <a:t>...</a:t>
            </a:r>
            <a:endParaRPr lang="en-US" altLang="ru-RU" sz="4200">
              <a:solidFill>
                <a:srgbClr val="1b1760"/>
              </a:solidFill>
            </a:endParaRPr>
          </a:p>
          <a:p>
            <a:pPr>
              <a:defRPr/>
            </a:pPr>
            <a:r>
              <a:rPr lang="ru-RU" altLang="en-US" sz="4200">
                <a:solidFill>
                  <a:srgbClr val="1b1760"/>
                </a:solidFill>
                <a:cs typeface="Calibri"/>
              </a:rPr>
              <a:t>Мне было интересно</a:t>
            </a:r>
            <a:r>
              <a:rPr lang="en-US" altLang="ru-RU" sz="4200">
                <a:solidFill>
                  <a:srgbClr val="1b1760"/>
                </a:solidFill>
                <a:cs typeface="Calibri"/>
              </a:rPr>
              <a:t>...</a:t>
            </a:r>
            <a:endParaRPr lang="en-US" altLang="ru-RU" sz="4200">
              <a:solidFill>
                <a:srgbClr val="1b1760"/>
              </a:solidFill>
            </a:endParaRPr>
          </a:p>
          <a:p>
            <a:pPr>
              <a:defRPr/>
            </a:pPr>
            <a:r>
              <a:rPr lang="ru-RU" altLang="en-US" sz="4200">
                <a:solidFill>
                  <a:srgbClr val="1b1760"/>
                </a:solidFill>
                <a:cs typeface="Calibri"/>
              </a:rPr>
              <a:t>Мне было сложно</a:t>
            </a:r>
            <a:r>
              <a:rPr lang="en-US" altLang="ru-RU" sz="4200">
                <a:solidFill>
                  <a:srgbClr val="1b1760"/>
                </a:solidFill>
                <a:cs typeface="Calibri"/>
              </a:rPr>
              <a:t>...</a:t>
            </a:r>
            <a:endParaRPr lang="en-US" altLang="ru-RU" sz="3600">
              <a:solidFill>
                <a:srgbClr val="1b1760"/>
              </a:solidFill>
            </a:endParaRPr>
          </a:p>
          <a:p>
            <a:pPr>
              <a:defRPr/>
            </a:pPr>
            <a:endParaRPr lang="en-US" altLang="ru-RU" sz="2900">
              <a:solidFill>
                <a:srgbClr val="1b1760"/>
              </a:solidFill>
            </a:endParaRP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553837" y="1060977"/>
            <a:ext cx="4986485" cy="3849205"/>
          </a:xfrm>
          <a:prstGeom prst="rect">
            <a:avLst/>
          </a:prstGeom>
          <a:solidFill>
            <a:srgbClr val="d4f0ff"/>
          </a:solidFill>
          <a:ln w="57150">
            <a:solidFill>
              <a:srgbClr val="bfeaff"/>
            </a:solidFill>
          </a:ln>
          <a:effectLst>
            <a:outerShdw blurRad="419100" dist="241300" dir="5400000" sx="98000" sy="98000" algn="ctr" rotWithShape="0">
              <a:srgbClr val="000000">
                <a:alpha val="16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противолежащие углы 5"/>
          <p:cNvSpPr/>
          <p:nvPr/>
        </p:nvSpPr>
        <p:spPr>
          <a:xfrm rot="10800000" flipV="1">
            <a:off x="371252" y="567649"/>
            <a:ext cx="5415779" cy="5227011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d4f0ff"/>
          </a:solidFill>
          <a:ln w="57150">
            <a:solidFill>
              <a:srgbClr val="bfeaff"/>
            </a:solidFill>
          </a:ln>
          <a:effectLst>
            <a:outerShdw blurRad="419100" dist="241300" dir="5400000" sx="98000" sy="98000" algn="ctr" rotWithShape="0">
              <a:srgbClr val="000000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30709" y="733332"/>
            <a:ext cx="6228736" cy="445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endParaRPr lang="ru-RU" sz="2400">
              <a:solidFill>
                <a:srgbClr val="023e8a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0709" y="2404670"/>
            <a:ext cx="7737988" cy="9081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3600">
                <a:solidFill>
                  <a:srgbClr val="023e8a"/>
                </a:solidFill>
              </a:defRPr>
            </a:lvl1pPr>
          </a:lstStyle>
          <a:p>
            <a:pPr lvl="0">
              <a:defRPr/>
            </a:pPr>
            <a:endParaRPr lang="ru-RU" sz="5400" b="1"/>
          </a:p>
        </p:txBody>
      </p:sp>
      <p:sp>
        <p:nvSpPr>
          <p:cNvPr id="9" name="TextBox 8"/>
          <p:cNvSpPr txBox="1"/>
          <p:nvPr/>
        </p:nvSpPr>
        <p:spPr>
          <a:xfrm>
            <a:off x="1130710" y="4704308"/>
            <a:ext cx="3726425" cy="44681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3600">
                <a:solidFill>
                  <a:srgbClr val="023e8a"/>
                </a:solidFill>
              </a:defRPr>
            </a:lvl1pPr>
          </a:lstStyle>
          <a:p>
            <a:pPr lvl="0">
              <a:defRPr/>
            </a:pPr>
            <a:endParaRPr lang="ru-RU" sz="2400"/>
          </a:p>
        </p:txBody>
      </p:sp>
      <p:pic>
        <p:nvPicPr>
          <p:cNvPr id="2051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230814" y="894339"/>
            <a:ext cx="6718202" cy="4787791"/>
          </a:xfrm>
          <a:prstGeom prst="rect">
            <a:avLst/>
          </a:prstGeom>
        </p:spPr>
      </p:pic>
      <p:sp>
        <p:nvSpPr>
          <p:cNvPr id="2052" name=""/>
          <p:cNvSpPr txBox="1"/>
          <p:nvPr/>
        </p:nvSpPr>
        <p:spPr>
          <a:xfrm>
            <a:off x="745476" y="1256714"/>
            <a:ext cx="3941680" cy="282760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ru-RU" altLang="en-US" sz="6000">
                <a:solidFill>
                  <a:schemeClr val="tx2"/>
                </a:solidFill>
                <a:cs typeface="Calibri"/>
              </a:rPr>
              <a:t>Церковно</a:t>
            </a:r>
            <a:r>
              <a:rPr lang="en-US" altLang="ru-RU" sz="6000">
                <a:solidFill>
                  <a:schemeClr val="tx2"/>
                </a:solidFill>
                <a:cs typeface="Calibri"/>
              </a:rPr>
              <a:t>-</a:t>
            </a:r>
            <a:endParaRPr lang="en-US" altLang="ru-RU" sz="6000">
              <a:solidFill>
                <a:schemeClr val="tx2"/>
              </a:solidFill>
            </a:endParaRPr>
          </a:p>
          <a:p>
            <a:pPr>
              <a:defRPr/>
            </a:pPr>
            <a:r>
              <a:rPr lang="ru-RU" altLang="en-US" sz="6000">
                <a:solidFill>
                  <a:schemeClr val="tx2"/>
                </a:solidFill>
                <a:cs typeface="Calibri"/>
              </a:rPr>
              <a:t>славянский </a:t>
            </a:r>
            <a:endParaRPr lang="ru-RU" altLang="en-US" sz="6000">
              <a:solidFill>
                <a:schemeClr val="tx2"/>
              </a:solidFill>
            </a:endParaRPr>
          </a:p>
          <a:p>
            <a:pPr>
              <a:defRPr/>
            </a:pPr>
            <a:r>
              <a:rPr lang="ru-RU" altLang="en-US" sz="6000">
                <a:solidFill>
                  <a:schemeClr val="tx2"/>
                </a:solidFill>
                <a:cs typeface="Calibri"/>
              </a:rPr>
              <a:t>язык</a:t>
            </a:r>
            <a:endParaRPr lang="ru-RU" altLang="en-US" sz="600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B6E8AC-BBC5-4C68-A020-D38D051FF6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противолежащие углы 5">
            <a:extLst>
              <a:ext uri="{FF2B5EF4-FFF2-40B4-BE49-F238E27FC236}">
                <a16:creationId xmlns:a16="http://schemas.microsoft.com/office/drawing/2014/main" id="{693ED6B8-D57F-4E48-9A7A-2CFC95476B1A}"/>
              </a:ext>
            </a:extLst>
          </p:cNvPr>
          <p:cNvSpPr/>
          <p:nvPr/>
        </p:nvSpPr>
        <p:spPr>
          <a:xfrm rot="10800000" flipV="1">
            <a:off x="162232" y="130277"/>
            <a:ext cx="11867535" cy="6597445"/>
          </a:xfrm>
          <a:prstGeom prst="round2DiagRect">
            <a:avLst/>
          </a:prstGeom>
          <a:solidFill>
            <a:srgbClr val="D4F0FF"/>
          </a:solidFill>
          <a:ln w="57150">
            <a:solidFill>
              <a:srgbClr val="BFEAFF"/>
            </a:solidFill>
          </a:ln>
          <a:effectLst>
            <a:outerShdw blurRad="419100" dist="241300" dir="5400000" sx="98000" sy="98000" algn="ctr" rotWithShape="0">
              <a:srgbClr val="000000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3008B9-FE3E-4550-AAA9-876B42027B3D}"/>
              </a:ext>
            </a:extLst>
          </p:cNvPr>
          <p:cNvSpPr txBox="1"/>
          <p:nvPr/>
        </p:nvSpPr>
        <p:spPr>
          <a:xfrm>
            <a:off x="442701" y="1498497"/>
            <a:ext cx="459633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600">
                <a:solidFill>
                  <a:srgbClr val="023E8A"/>
                </a:solidFill>
              </a:defRPr>
            </a:lvl1pPr>
          </a:lstStyle>
          <a:p>
            <a:r>
              <a:rPr lang="ru-RU" sz="4400" dirty="0"/>
              <a:t>За богослужением в храме звучит чтение молитв и песнопения.</a:t>
            </a:r>
            <a:endParaRPr lang="ru-RU" sz="40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E8371D0-51F8-46A1-BFFD-C78320270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265" y="1174032"/>
            <a:ext cx="6548034" cy="4368726"/>
          </a:xfrm>
          <a:prstGeom prst="rect">
            <a:avLst/>
          </a:prstGeom>
          <a:solidFill>
            <a:srgbClr val="D4F0FF"/>
          </a:solidFill>
          <a:ln w="57150">
            <a:solidFill>
              <a:srgbClr val="BFEAFF"/>
            </a:solidFill>
          </a:ln>
          <a:effectLst>
            <a:outerShdw blurRad="419100" dist="241300" dir="5400000" sx="98000" sy="98000" algn="ctr" rotWithShape="0">
              <a:srgbClr val="000000">
                <a:alpha val="16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774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B6E8AC-BBC5-4C68-A020-D38D051FF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противолежащие углы 5">
            <a:extLst>
              <a:ext uri="{FF2B5EF4-FFF2-40B4-BE49-F238E27FC236}">
                <a16:creationId xmlns:a16="http://schemas.microsoft.com/office/drawing/2014/main" id="{693ED6B8-D57F-4E48-9A7A-2CFC95476B1A}"/>
              </a:ext>
            </a:extLst>
          </p:cNvPr>
          <p:cNvSpPr/>
          <p:nvPr/>
        </p:nvSpPr>
        <p:spPr>
          <a:xfrm rot="10800000" flipV="1">
            <a:off x="162232" y="130277"/>
            <a:ext cx="11867535" cy="6597445"/>
          </a:xfrm>
          <a:prstGeom prst="round2DiagRect">
            <a:avLst/>
          </a:prstGeom>
          <a:solidFill>
            <a:srgbClr val="D4F0FF"/>
          </a:solidFill>
          <a:ln w="57150">
            <a:solidFill>
              <a:srgbClr val="BFEAFF"/>
            </a:solidFill>
          </a:ln>
          <a:effectLst>
            <a:outerShdw blurRad="419100" dist="241300" dir="5400000" sx="98000" sy="98000" algn="ctr" rotWithShape="0">
              <a:srgbClr val="000000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3008B9-FE3E-4550-AAA9-876B42027B3D}"/>
              </a:ext>
            </a:extLst>
          </p:cNvPr>
          <p:cNvSpPr txBox="1"/>
          <p:nvPr/>
        </p:nvSpPr>
        <p:spPr>
          <a:xfrm>
            <a:off x="330557" y="1228396"/>
            <a:ext cx="46457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600">
                <a:solidFill>
                  <a:srgbClr val="023E8A"/>
                </a:solidFill>
              </a:defRPr>
            </a:lvl1pPr>
          </a:lstStyle>
          <a:p>
            <a:r>
              <a:rPr lang="ru-RU" sz="4000" dirty="0">
                <a:highlight>
                  <a:srgbClr val="00FFFF"/>
                </a:highlight>
              </a:rPr>
              <a:t>Молитва</a:t>
            </a:r>
            <a:r>
              <a:rPr lang="ru-RU" sz="4000" dirty="0"/>
              <a:t> — обращение верующих к Богу и святым.</a:t>
            </a:r>
          </a:p>
          <a:p>
            <a:r>
              <a:rPr lang="ru-RU" sz="4000" dirty="0">
                <a:highlight>
                  <a:srgbClr val="00FFFF"/>
                </a:highlight>
              </a:rPr>
              <a:t>Песнопение</a:t>
            </a:r>
            <a:r>
              <a:rPr lang="ru-RU" sz="4000" dirty="0"/>
              <a:t> — молитва, которая поётся хором.</a:t>
            </a:r>
            <a:endParaRPr lang="ru-RU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2A8C191-8D9F-4882-B3AA-0BCEC857F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594" y="1150374"/>
            <a:ext cx="6524932" cy="4349955"/>
          </a:xfrm>
          <a:prstGeom prst="rect">
            <a:avLst/>
          </a:prstGeom>
          <a:solidFill>
            <a:srgbClr val="D4F0FF"/>
          </a:solidFill>
          <a:ln w="57150">
            <a:solidFill>
              <a:srgbClr val="BFEAFF"/>
            </a:solidFill>
          </a:ln>
          <a:effectLst>
            <a:outerShdw blurRad="419100" dist="241300" dir="5400000" sx="98000" sy="98000" algn="ctr" rotWithShape="0">
              <a:srgbClr val="000000">
                <a:alpha val="16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395633"/>
      </p:ext>
    </p:extLst>
  </p:cSld>
  <p:clrMapOvr>
    <a:masterClrMapping/>
  </p:clrMapOvr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противолежащие углы 5"/>
          <p:cNvSpPr/>
          <p:nvPr/>
        </p:nvSpPr>
        <p:spPr>
          <a:xfrm rot="10800000" flipV="1">
            <a:off x="162233" y="0"/>
            <a:ext cx="11867535" cy="6597445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d4f0ff"/>
          </a:solidFill>
          <a:ln w="57150">
            <a:solidFill>
              <a:srgbClr val="bfeaff"/>
            </a:solidFill>
          </a:ln>
          <a:effectLst>
            <a:outerShdw blurRad="419100" dist="241300" dir="5400000" sx="98000" sy="98000" algn="ctr" rotWithShape="0">
              <a:srgbClr val="000000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30557" y="607551"/>
            <a:ext cx="7795526" cy="372655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3600">
                <a:solidFill>
                  <a:srgbClr val="023e8a"/>
                </a:solidFill>
              </a:defRPr>
            </a:lvl1pPr>
          </a:lstStyle>
          <a:p>
            <a:pPr lvl="0">
              <a:defRPr/>
            </a:pPr>
            <a:r>
              <a:rPr lang="ru-RU" sz="4000"/>
              <a:t>Богородице Дево, радуйся!</a:t>
            </a:r>
            <a:endParaRPr lang="ru-RU" sz="4000"/>
          </a:p>
          <a:p>
            <a:pPr lvl="0">
              <a:defRPr/>
            </a:pPr>
            <a:r>
              <a:rPr lang="ru-RU" sz="4000"/>
              <a:t>Благодатная Марие, Господь с Тобою.</a:t>
            </a:r>
            <a:endParaRPr lang="ru-RU" sz="4000"/>
          </a:p>
          <a:p>
            <a:pPr lvl="0">
              <a:defRPr/>
            </a:pPr>
            <a:r>
              <a:rPr lang="ru-RU" sz="4000"/>
              <a:t>Благословенна Ты в женах и благословен Плод чрева Твоего, яко Спаса родила еси душ наших.</a:t>
            </a:r>
            <a:endParaRPr lang="ru-RU" sz="400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849881" y="629264"/>
            <a:ext cx="3749555" cy="5137355"/>
          </a:xfrm>
          <a:prstGeom prst="rect">
            <a:avLst/>
          </a:prstGeom>
          <a:solidFill>
            <a:srgbClr val="d4f0ff"/>
          </a:solidFill>
          <a:ln w="57150">
            <a:solidFill>
              <a:srgbClr val="bfeaff"/>
            </a:solidFill>
          </a:ln>
          <a:effectLst>
            <a:outerShdw blurRad="419100" dist="241300" dir="5400000" sx="98000" sy="98000" algn="ctr" rotWithShape="0">
              <a:srgbClr val="000000">
                <a:alpha val="16000"/>
              </a:srgbClr>
            </a:outerShdw>
          </a:effectLst>
        </p:spPr>
      </p:pic>
      <p:sp>
        <p:nvSpPr>
          <p:cNvPr id="6148" name=""/>
          <p:cNvSpPr txBox="1"/>
          <p:nvPr/>
        </p:nvSpPr>
        <p:spPr>
          <a:xfrm>
            <a:off x="395577" y="4817062"/>
            <a:ext cx="4683851" cy="145800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ru-RU" altLang="en-US" sz="3000">
                <a:solidFill>
                  <a:srgbClr val="1b1760"/>
                </a:solidFill>
                <a:cs typeface="Calibri"/>
              </a:rPr>
              <a:t>ЧРЕВО </a:t>
            </a:r>
            <a:r>
              <a:rPr lang="en-US" altLang="ru-RU" sz="3000">
                <a:solidFill>
                  <a:srgbClr val="1b1760"/>
                </a:solidFill>
                <a:cs typeface="Calibri"/>
              </a:rPr>
              <a:t>-</a:t>
            </a:r>
            <a:r>
              <a:rPr lang="ru-RU" altLang="en-US" sz="3000">
                <a:solidFill>
                  <a:srgbClr val="1b1760"/>
                </a:solidFill>
                <a:cs typeface="Calibri"/>
              </a:rPr>
              <a:t> живот</a:t>
            </a:r>
            <a:endParaRPr lang="ru-RU" altLang="en-US" sz="3000">
              <a:solidFill>
                <a:srgbClr val="1b1760"/>
              </a:solidFill>
            </a:endParaRPr>
          </a:p>
          <a:p>
            <a:pPr>
              <a:defRPr/>
            </a:pPr>
            <a:r>
              <a:rPr lang="ru-RU" altLang="en-US" sz="3000">
                <a:solidFill>
                  <a:srgbClr val="1b1760"/>
                </a:solidFill>
                <a:cs typeface="Calibri"/>
              </a:rPr>
              <a:t>ЕСИ</a:t>
            </a:r>
            <a:r>
              <a:rPr lang="en-US" altLang="ru-RU" sz="3000">
                <a:solidFill>
                  <a:srgbClr val="1b1760"/>
                </a:solidFill>
                <a:cs typeface="Calibri"/>
              </a:rPr>
              <a:t>-</a:t>
            </a:r>
            <a:r>
              <a:rPr lang="ru-RU" altLang="en-US" sz="3000">
                <a:solidFill>
                  <a:srgbClr val="1b1760"/>
                </a:solidFill>
                <a:cs typeface="Calibri"/>
              </a:rPr>
              <a:t> быть</a:t>
            </a:r>
            <a:endParaRPr lang="ru-RU" altLang="en-US" sz="3000">
              <a:solidFill>
                <a:srgbClr val="1b1760"/>
              </a:solidFill>
            </a:endParaRPr>
          </a:p>
          <a:p>
            <a:pPr>
              <a:defRPr/>
            </a:pPr>
            <a:r>
              <a:rPr lang="ru-RU" altLang="en-US" sz="3000">
                <a:solidFill>
                  <a:srgbClr val="1b1760"/>
                </a:solidFill>
                <a:cs typeface="Calibri"/>
              </a:rPr>
              <a:t>ЯКО </a:t>
            </a:r>
            <a:r>
              <a:rPr lang="en-US" altLang="ru-RU" sz="3000">
                <a:solidFill>
                  <a:srgbClr val="1b1760"/>
                </a:solidFill>
                <a:cs typeface="Calibri"/>
              </a:rPr>
              <a:t>-</a:t>
            </a:r>
            <a:r>
              <a:rPr lang="ru-RU" altLang="en-US" sz="3000">
                <a:solidFill>
                  <a:srgbClr val="1b1760"/>
                </a:solidFill>
                <a:cs typeface="Calibri"/>
              </a:rPr>
              <a:t> как</a:t>
            </a:r>
            <a:r>
              <a:rPr lang="en-US" altLang="ru-RU" sz="3000">
                <a:solidFill>
                  <a:srgbClr val="1b1760"/>
                </a:solidFill>
                <a:cs typeface="Calibri"/>
              </a:rPr>
              <a:t>,</a:t>
            </a:r>
            <a:r>
              <a:rPr lang="ru-RU" altLang="en-US" sz="3000">
                <a:solidFill>
                  <a:srgbClr val="1b1760"/>
                </a:solidFill>
                <a:cs typeface="Calibri"/>
              </a:rPr>
              <a:t> что</a:t>
            </a:r>
            <a:r>
              <a:rPr lang="en-US" altLang="ru-RU" sz="3000">
                <a:solidFill>
                  <a:srgbClr val="1b1760"/>
                </a:solidFill>
                <a:cs typeface="Calibri"/>
              </a:rPr>
              <a:t>,</a:t>
            </a:r>
            <a:r>
              <a:rPr lang="ru-RU" altLang="en-US" sz="3000">
                <a:solidFill>
                  <a:srgbClr val="1b1760"/>
                </a:solidFill>
                <a:cs typeface="Calibri"/>
              </a:rPr>
              <a:t> ибо</a:t>
            </a:r>
            <a:endParaRPr lang="ru-RU" altLang="en-US" sz="3000">
              <a:solidFill>
                <a:srgbClr val="1b17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B6E8AC-BBC5-4C68-A020-D38D051FF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противолежащие углы 5">
            <a:extLst>
              <a:ext uri="{FF2B5EF4-FFF2-40B4-BE49-F238E27FC236}">
                <a16:creationId xmlns:a16="http://schemas.microsoft.com/office/drawing/2014/main" id="{693ED6B8-D57F-4E48-9A7A-2CFC95476B1A}"/>
              </a:ext>
            </a:extLst>
          </p:cNvPr>
          <p:cNvSpPr/>
          <p:nvPr/>
        </p:nvSpPr>
        <p:spPr>
          <a:xfrm rot="10800000" flipV="1">
            <a:off x="162232" y="130277"/>
            <a:ext cx="11867535" cy="6597445"/>
          </a:xfrm>
          <a:prstGeom prst="round2DiagRect">
            <a:avLst/>
          </a:prstGeom>
          <a:solidFill>
            <a:srgbClr val="D4F0FF"/>
          </a:solidFill>
          <a:ln w="57150">
            <a:solidFill>
              <a:srgbClr val="BFEAFF"/>
            </a:solidFill>
          </a:ln>
          <a:effectLst>
            <a:outerShdw blurRad="419100" dist="241300" dir="5400000" sx="98000" sy="98000" algn="ctr" rotWithShape="0">
              <a:srgbClr val="000000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3008B9-FE3E-4550-AAA9-876B42027B3D}"/>
              </a:ext>
            </a:extLst>
          </p:cNvPr>
          <p:cNvSpPr txBox="1"/>
          <p:nvPr/>
        </p:nvSpPr>
        <p:spPr>
          <a:xfrm>
            <a:off x="1423142" y="460544"/>
            <a:ext cx="100805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600">
                <a:solidFill>
                  <a:srgbClr val="023E8A"/>
                </a:solidFill>
              </a:defRPr>
            </a:lvl1pPr>
          </a:lstStyle>
          <a:p>
            <a:r>
              <a:rPr lang="ru-RU" sz="4000" dirty="0" err="1"/>
              <a:t>Уподобихся</a:t>
            </a:r>
            <a:r>
              <a:rPr lang="ru-RU" sz="4000" dirty="0"/>
              <a:t> неясыти пустынней, </a:t>
            </a:r>
          </a:p>
          <a:p>
            <a:r>
              <a:rPr lang="ru-RU" sz="4000" dirty="0" err="1"/>
              <a:t>Бых</a:t>
            </a:r>
            <a:r>
              <a:rPr lang="ru-RU" sz="4000" dirty="0"/>
              <a:t> яко </a:t>
            </a:r>
            <a:r>
              <a:rPr lang="ru-RU" sz="4000" dirty="0" err="1"/>
              <a:t>нощный</a:t>
            </a:r>
            <a:r>
              <a:rPr lang="ru-RU" sz="4000" dirty="0"/>
              <a:t> </a:t>
            </a:r>
            <a:r>
              <a:rPr lang="ru-RU" sz="4000" dirty="0" err="1"/>
              <a:t>вран</a:t>
            </a:r>
            <a:r>
              <a:rPr lang="ru-RU" sz="4000" dirty="0"/>
              <a:t> на </a:t>
            </a:r>
            <a:r>
              <a:rPr lang="ru-RU" sz="4000" dirty="0" err="1"/>
              <a:t>нырищи</a:t>
            </a:r>
            <a:r>
              <a:rPr lang="ru-RU" sz="4000" dirty="0"/>
              <a:t>.</a:t>
            </a:r>
          </a:p>
          <a:p>
            <a:r>
              <a:rPr lang="ru-RU" sz="4000" dirty="0" err="1"/>
              <a:t>Бдех</a:t>
            </a:r>
            <a:r>
              <a:rPr lang="ru-RU" sz="4000" dirty="0"/>
              <a:t> и </a:t>
            </a:r>
            <a:r>
              <a:rPr lang="ru-RU" sz="4000" dirty="0" err="1"/>
              <a:t>бых</a:t>
            </a:r>
            <a:r>
              <a:rPr lang="ru-RU" sz="4000" dirty="0"/>
              <a:t> яко птица особящаяся на </a:t>
            </a:r>
            <a:r>
              <a:rPr lang="ru-RU" sz="4000" dirty="0" err="1"/>
              <a:t>зде</a:t>
            </a:r>
            <a:r>
              <a:rPr lang="ru-RU" sz="4000" dirty="0"/>
              <a:t>.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EA741D2-F610-40EA-8324-E892669A4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535" y="2729804"/>
            <a:ext cx="5961678" cy="3354317"/>
          </a:xfrm>
          <a:prstGeom prst="rect">
            <a:avLst/>
          </a:prstGeom>
          <a:solidFill>
            <a:srgbClr val="D4F0FF"/>
          </a:solidFill>
          <a:ln w="57150">
            <a:solidFill>
              <a:srgbClr val="BFEAFF"/>
            </a:solidFill>
          </a:ln>
          <a:effectLst>
            <a:outerShdw blurRad="419100" dist="241300" dir="5400000" sx="98000" sy="98000" algn="ctr" rotWithShape="0">
              <a:srgbClr val="000000">
                <a:alpha val="16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477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B6E8AC-BBC5-4C68-A020-D38D051FF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противолежащие углы 5">
            <a:extLst>
              <a:ext uri="{FF2B5EF4-FFF2-40B4-BE49-F238E27FC236}">
                <a16:creationId xmlns:a16="http://schemas.microsoft.com/office/drawing/2014/main" id="{693ED6B8-D57F-4E48-9A7A-2CFC95476B1A}"/>
              </a:ext>
            </a:extLst>
          </p:cNvPr>
          <p:cNvSpPr/>
          <p:nvPr/>
        </p:nvSpPr>
        <p:spPr>
          <a:xfrm rot="10800000" flipV="1">
            <a:off x="101847" y="130277"/>
            <a:ext cx="11867535" cy="6597445"/>
          </a:xfrm>
          <a:prstGeom prst="round2DiagRect">
            <a:avLst/>
          </a:prstGeom>
          <a:solidFill>
            <a:srgbClr val="D4F0FF"/>
          </a:solidFill>
          <a:ln w="57150">
            <a:solidFill>
              <a:srgbClr val="BFEAFF"/>
            </a:solidFill>
          </a:ln>
          <a:effectLst>
            <a:outerShdw blurRad="419100" dist="241300" dir="5400000" sx="98000" sy="98000" algn="ctr" rotWithShape="0">
              <a:srgbClr val="000000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3008B9-FE3E-4550-AAA9-876B42027B3D}"/>
              </a:ext>
            </a:extLst>
          </p:cNvPr>
          <p:cNvSpPr txBox="1"/>
          <p:nvPr/>
        </p:nvSpPr>
        <p:spPr>
          <a:xfrm>
            <a:off x="406772" y="519537"/>
            <a:ext cx="11378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600">
                <a:solidFill>
                  <a:srgbClr val="023E8A"/>
                </a:solidFill>
              </a:defRPr>
            </a:lvl1pPr>
          </a:lstStyle>
          <a:p>
            <a:r>
              <a:rPr lang="ru-RU" dirty="0"/>
              <a:t>Молитвы в Русской православной церкви традиционно совершаются на </a:t>
            </a:r>
            <a:r>
              <a:rPr lang="ru-RU" dirty="0">
                <a:highlight>
                  <a:srgbClr val="00FFFF"/>
                </a:highlight>
              </a:rPr>
              <a:t>церковнославянском</a:t>
            </a:r>
            <a:r>
              <a:rPr lang="ru-RU" b="1" dirty="0">
                <a:highlight>
                  <a:srgbClr val="00FFFF"/>
                </a:highlight>
              </a:rPr>
              <a:t> </a:t>
            </a:r>
            <a:r>
              <a:rPr lang="ru-RU" dirty="0"/>
              <a:t>языке.</a:t>
            </a:r>
            <a:endParaRPr lang="ru-RU" sz="4000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FA6C07E3-00A9-4825-BC18-FA1BB79AC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345" y="1935336"/>
            <a:ext cx="6865374" cy="4576916"/>
          </a:xfrm>
          <a:prstGeom prst="rect">
            <a:avLst/>
          </a:prstGeom>
          <a:solidFill>
            <a:srgbClr val="D4F0FF"/>
          </a:solidFill>
          <a:ln w="57150">
            <a:solidFill>
              <a:srgbClr val="BFEAFF"/>
            </a:solidFill>
          </a:ln>
          <a:effectLst>
            <a:outerShdw blurRad="419100" dist="241300" dir="5400000" sx="98000" sy="98000" algn="ctr" rotWithShape="0">
              <a:srgbClr val="000000">
                <a:alpha val="16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727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B6E8AC-BBC5-4C68-A020-D38D051FF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противолежащие углы 5">
            <a:extLst>
              <a:ext uri="{FF2B5EF4-FFF2-40B4-BE49-F238E27FC236}">
                <a16:creationId xmlns:a16="http://schemas.microsoft.com/office/drawing/2014/main" id="{693ED6B8-D57F-4E48-9A7A-2CFC95476B1A}"/>
              </a:ext>
            </a:extLst>
          </p:cNvPr>
          <p:cNvSpPr/>
          <p:nvPr/>
        </p:nvSpPr>
        <p:spPr>
          <a:xfrm rot="10800000" flipV="1">
            <a:off x="101847" y="130277"/>
            <a:ext cx="11867535" cy="6597445"/>
          </a:xfrm>
          <a:prstGeom prst="round2DiagRect">
            <a:avLst/>
          </a:prstGeom>
          <a:solidFill>
            <a:srgbClr val="D4F0FF"/>
          </a:solidFill>
          <a:ln w="57150">
            <a:solidFill>
              <a:srgbClr val="BFEAFF"/>
            </a:solidFill>
          </a:ln>
          <a:effectLst>
            <a:outerShdw blurRad="419100" dist="241300" dir="5400000" sx="98000" sy="98000" algn="ctr" rotWithShape="0">
              <a:srgbClr val="000000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3008B9-FE3E-4550-AAA9-876B42027B3D}"/>
              </a:ext>
            </a:extLst>
          </p:cNvPr>
          <p:cNvSpPr txBox="1"/>
          <p:nvPr/>
        </p:nvSpPr>
        <p:spPr>
          <a:xfrm>
            <a:off x="400588" y="342556"/>
            <a:ext cx="121158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600">
                <a:solidFill>
                  <a:srgbClr val="023E8A"/>
                </a:solidFill>
              </a:defRPr>
            </a:lvl1pPr>
          </a:lstStyle>
          <a:p>
            <a:r>
              <a:rPr lang="ru-RU" dirty="0"/>
              <a:t>Церковнославянский язык возник, благодаря трудам христианских миссионеров — святых </a:t>
            </a:r>
            <a:r>
              <a:rPr lang="ru-RU" dirty="0">
                <a:highlight>
                  <a:srgbClr val="00FFFF"/>
                </a:highlight>
              </a:rPr>
              <a:t>братьев Кирилла и Мефодия</a:t>
            </a:r>
            <a:r>
              <a:rPr lang="ru-RU" dirty="0"/>
              <a:t>.</a:t>
            </a:r>
            <a:endParaRPr lang="ru-RU" sz="4000" dirty="0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17B29CC2-ED3A-41B3-8252-419F950FD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751" y="2404064"/>
            <a:ext cx="6032153" cy="4016477"/>
          </a:xfrm>
          <a:prstGeom prst="rect">
            <a:avLst/>
          </a:prstGeom>
          <a:solidFill>
            <a:srgbClr val="D4F0FF"/>
          </a:solidFill>
          <a:ln w="57150">
            <a:solidFill>
              <a:srgbClr val="BFEAFF"/>
            </a:solidFill>
          </a:ln>
          <a:effectLst>
            <a:outerShdw blurRad="419100" dist="241300" dir="5400000" sx="98000" sy="98000" algn="ctr" rotWithShape="0">
              <a:srgbClr val="000000">
                <a:alpha val="16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528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B6E8AC-BBC5-4C68-A020-D38D051FF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противолежащие углы 5">
            <a:extLst>
              <a:ext uri="{FF2B5EF4-FFF2-40B4-BE49-F238E27FC236}">
                <a16:creationId xmlns:a16="http://schemas.microsoft.com/office/drawing/2014/main" id="{693ED6B8-D57F-4E48-9A7A-2CFC95476B1A}"/>
              </a:ext>
            </a:extLst>
          </p:cNvPr>
          <p:cNvSpPr/>
          <p:nvPr/>
        </p:nvSpPr>
        <p:spPr>
          <a:xfrm rot="10800000" flipV="1">
            <a:off x="162232" y="130277"/>
            <a:ext cx="11867535" cy="6597445"/>
          </a:xfrm>
          <a:prstGeom prst="round2DiagRect">
            <a:avLst/>
          </a:prstGeom>
          <a:solidFill>
            <a:srgbClr val="D4F0FF"/>
          </a:solidFill>
          <a:ln w="57150">
            <a:solidFill>
              <a:srgbClr val="BFEAFF"/>
            </a:solidFill>
          </a:ln>
          <a:effectLst>
            <a:outerShdw blurRad="419100" dist="241300" dir="5400000" sx="98000" sy="98000" algn="ctr" rotWithShape="0">
              <a:srgbClr val="000000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3008B9-FE3E-4550-AAA9-876B42027B3D}"/>
              </a:ext>
            </a:extLst>
          </p:cNvPr>
          <p:cNvSpPr txBox="1"/>
          <p:nvPr/>
        </p:nvSpPr>
        <p:spPr>
          <a:xfrm>
            <a:off x="695820" y="359312"/>
            <a:ext cx="11598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600">
                <a:solidFill>
                  <a:srgbClr val="023E8A"/>
                </a:solidFill>
              </a:defRPr>
            </a:lvl1pPr>
          </a:lstStyle>
          <a:p>
            <a:r>
              <a:rPr lang="ru-RU" dirty="0"/>
              <a:t>Кирилл и Мефодий перевели на славянский язык и записали важнейшие христианские тексты.</a:t>
            </a:r>
            <a:endParaRPr lang="ru-RU" sz="4000" dirty="0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C17D146F-AB28-4E2F-ABFA-39529D29D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270" y="1788677"/>
            <a:ext cx="8372168" cy="4186084"/>
          </a:xfrm>
          <a:prstGeom prst="rect">
            <a:avLst/>
          </a:prstGeom>
          <a:solidFill>
            <a:srgbClr val="D4F0FF"/>
          </a:solidFill>
          <a:ln w="57150">
            <a:solidFill>
              <a:srgbClr val="BFEAFF"/>
            </a:solidFill>
          </a:ln>
          <a:effectLst>
            <a:outerShdw blurRad="419100" dist="241300" dir="5400000" sx="98000" sy="98000" algn="ctr" rotWithShape="0">
              <a:srgbClr val="000000">
                <a:alpha val="16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65692"/>
      </p:ext>
    </p:extLst>
  </p:cSld>
  <p:clrMapOvr>
    <a:masterClrMapping/>
  </p:clrMapOvr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20"/>
        <a:ea typeface=""/>
        <a:cs typeface=""/>
        <a:font script="Jpan" typeface="Yu Gothic Light"/>
        <a:font script="Hang" typeface="Malgun Gothic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20"/>
        <a:ea typeface=""/>
        <a:cs typeface=""/>
        <a:font script="Jpan" typeface="Yu Gothic"/>
        <a:font script="Hang" typeface="Malgun Gothic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123</ep:Words>
  <ep:PresentationFormat>Широкоэкранный</ep:PresentationFormat>
  <ep:Paragraphs>23</ep:Paragraphs>
  <ep:Slides>13</ep:Slides>
  <ep:Notes>0</ep:Notes>
  <ep:TotalTime>0</ep:TotalTime>
  <ep:HiddenSlides>0</ep:HiddenSlides>
  <ep:MMClips>0</ep:MMClips>
  <ep:HeadingPairs>
    <vt:vector size="4" baseType="variant">
      <vt:variant>
        <vt:lpstr>Тема</vt:lpstr>
      </vt:variant>
      <vt:variant>
        <vt:i4>1</vt:i4>
      </vt:variant>
      <vt:variant>
        <vt:lpstr>Заголовок слайда</vt:lpstr>
      </vt:variant>
      <vt:variant>
        <vt:i4>13</vt:i4>
      </vt:variant>
    </vt:vector>
  </ep:HeadingPairs>
  <ep: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2023-06-18T07:34:27.000</dcterms:created>
  <dc:creator>Marina</dc:creator>
  <cp:lastModifiedBy>nikel</cp:lastModifiedBy>
  <dcterms:modified xsi:type="dcterms:W3CDTF">2025-02-16T18:14:06.509</dcterms:modified>
  <cp:revision>24</cp:revision>
  <dc:title>Презентация PowerPoint</dc:title>
  <cp:version>0906.0100.01</cp:version>
</cp:coreProperties>
</file>