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4" r:id="rId3"/>
    <p:sldId id="259" r:id="rId4"/>
    <p:sldId id="258" r:id="rId5"/>
    <p:sldId id="309" r:id="rId6"/>
    <p:sldId id="310" r:id="rId7"/>
    <p:sldId id="311" r:id="rId8"/>
    <p:sldId id="319" r:id="rId9"/>
    <p:sldId id="318" r:id="rId10"/>
    <p:sldId id="263" r:id="rId11"/>
    <p:sldId id="320" r:id="rId12"/>
    <p:sldId id="327" r:id="rId13"/>
    <p:sldId id="316" r:id="rId14"/>
    <p:sldId id="317" r:id="rId15"/>
    <p:sldId id="322" r:id="rId16"/>
    <p:sldId id="328" r:id="rId17"/>
    <p:sldId id="323" r:id="rId18"/>
    <p:sldId id="307" r:id="rId19"/>
    <p:sldId id="329" r:id="rId20"/>
    <p:sldId id="330" r:id="rId21"/>
    <p:sldId id="324" r:id="rId22"/>
    <p:sldId id="331" r:id="rId23"/>
    <p:sldId id="334" r:id="rId24"/>
    <p:sldId id="351" r:id="rId25"/>
    <p:sldId id="306" r:id="rId26"/>
    <p:sldId id="349" r:id="rId27"/>
    <p:sldId id="332" r:id="rId28"/>
    <p:sldId id="336" r:id="rId29"/>
    <p:sldId id="262" r:id="rId30"/>
    <p:sldId id="338" r:id="rId31"/>
    <p:sldId id="337" r:id="rId32"/>
    <p:sldId id="346" r:id="rId33"/>
    <p:sldId id="266" r:id="rId34"/>
    <p:sldId id="267" r:id="rId35"/>
    <p:sldId id="268" r:id="rId36"/>
    <p:sldId id="348" r:id="rId37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9F"/>
    <a:srgbClr val="FCE7D8"/>
    <a:srgbClr val="F4B23A"/>
    <a:srgbClr val="FFCC99"/>
    <a:srgbClr val="F9CEB1"/>
    <a:srgbClr val="E1C5B5"/>
    <a:srgbClr val="79194B"/>
    <a:srgbClr val="460E2B"/>
    <a:srgbClr val="A50021"/>
    <a:srgbClr val="C52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>
        <p:guide orient="horz" pos="240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0A4BA-838E-4C5E-A945-EB9F2B38E7CE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3E113-D6EA-4E6D-B819-F9753A0D8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7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3E113-D6EA-4E6D-B819-F9753A0D8C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65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3E113-D6EA-4E6D-B819-F9753A0D8C0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0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AA123F-B225-4D42-B3F7-60385B695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9BF6FA-D49E-4944-A510-D5E7BE360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1525FF-ABAE-4A88-A58C-3C259CD1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D9913-6DB3-45A5-B945-7A61FFC8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E034F-71DC-4313-BC8F-8D43BA3E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60083-B41A-4F86-B731-E0A6CCC3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72882F-D252-40E2-8E70-2AEB28FD4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33758C-D68D-47CE-8099-2F18D09E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B3E8C8-AE83-4646-AE63-232944C3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916484-B305-4693-A79E-016D07C5B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7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A6E3A0-877B-4B72-8E3E-C83DDBD87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7A4DA4-1F66-4DAA-A845-80268DCD3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C16774-9E18-4E2C-A891-F8EF13BE7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F714A-B89C-489F-B190-7D393F4D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C5363C-6568-4043-97D4-A513D6E3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6DEF5-53E9-4A19-9F83-7C912FEB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084CA3-5177-4594-A619-4FED5BCC4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9D921C-E2A2-4CF3-BFF1-70D73B8D6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C0855-C260-4CEC-AFB6-0E4CD4BB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50679A-3AFB-49BC-B825-E287732E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2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14B73-5137-4E1D-B95E-239F37220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387238-4970-474F-B6AA-516742F82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0136C-CE23-4F73-BC75-15DCA455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5BE97C-39DB-47F8-87AF-D2EC434A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2453E2-318E-4351-B709-F0F4F68C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4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B554B-B399-4225-8453-11CF81C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15E58D-C6A8-4D17-9D4F-48494E3CF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3E4CC0-9EF8-465A-B7C9-1B26D029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407D55-80BA-4BF7-B92B-8930866E9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50731-34F1-486C-A701-4A48AEB5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C3004D-D9AA-40F7-BE05-F980D809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3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A7354-2FF5-4115-B7B2-554A811A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991B6A-F069-41FD-8B74-A595A1E11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52BA91-BC0B-4FE0-B220-CE40C9C5E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E1E1B5-EBCA-4CEB-89E8-F168C194E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C7BF22-3CDD-48DD-8205-ACDB97364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B9704C-6F22-4E0A-89E7-FFB76938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12CF84-B8E7-4CE8-BAE6-0530A602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8952B1-78E9-4F25-9A5F-01562601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CC79C-2F8B-4AD5-80C7-1BAFC882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3D4245-0B4A-4A04-9349-CDC8E050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BEBF4-E907-4AA2-82D1-2FEBBA412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E46D48-6C28-4104-A576-EA9FC1E8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13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E6DF34-D23E-46DA-A64B-7ECC9A69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4C9A88-B19C-43B5-A743-76AA9F32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43943-82F2-4E38-85E4-8ED3E91B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36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4BA0A-3335-4309-9222-68907A4E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52B2B8-6989-4A3A-8D37-FCAE5BD19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7EEAAA-9114-49DD-BDC3-D06CC8CD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88A9CD-5D58-491C-B028-FE476466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8DE9EC-9F13-457F-BCF5-DCE6B969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F549ED-2B29-4617-887D-D994B70D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4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3A246-7EEE-4493-8977-93CE0180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825C34-1E16-4DEC-AA63-429E82AE5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24FF22-F73C-426D-BB2B-B47370B1F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AC4B8-DC4B-487D-9088-18E403F2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36044F-A38F-4CEE-B5DD-6B4F761F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C01D9-B773-4CC9-9A16-D5FDCB0C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965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B1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637E0-0450-419C-9292-356C48DB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0765E5-6C56-4987-B8E3-27A3F40FE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46B3F5-EDA2-4D77-BF76-B8067BB2F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9BC1-3608-482D-B6AD-56F10D26F322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F701C-1DAE-4A1D-A1BE-357BE2E80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73B85-A4A8-479F-901D-BB5A04B57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2B2BB-94C3-4C57-9F3A-A72158042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7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EB1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A3644-15E3-4EDC-8729-2D951220B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919" y="1297459"/>
            <a:ext cx="11417643" cy="3265876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ФОРМИРОВАНИЕ ЧИТАТЕЛЬСКОЙ ГРАМОТНОСТИ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на примере работы</a:t>
            </a:r>
            <a:b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с рассказами</a:t>
            </a:r>
            <a:b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о детях</a:t>
            </a:r>
            <a:br>
              <a:rPr lang="ru-RU" sz="31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ru-RU" sz="3100" b="1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5BCBB9-FB1D-4FEA-97A6-20D6C2EE3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8957" y="4563335"/>
            <a:ext cx="4640178" cy="1010653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  учитель начальных классов  Рябкова И.В.</a:t>
            </a:r>
          </a:p>
        </p:txBody>
      </p:sp>
    </p:spTree>
    <p:extLst>
      <p:ext uri="{BB962C8B-B14F-4D97-AF65-F5344CB8AC3E}">
        <p14:creationId xmlns:p14="http://schemas.microsoft.com/office/powerpoint/2010/main" val="32650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4F74A-2EB5-4761-A7D2-061BC9005B8E}"/>
              </a:ext>
            </a:extLst>
          </p:cNvPr>
          <p:cNvSpPr txBox="1"/>
          <p:nvPr/>
        </p:nvSpPr>
        <p:spPr>
          <a:xfrm>
            <a:off x="1323654" y="296132"/>
            <a:ext cx="909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Предтекстовая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деятельность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BEDB7-B4F4-4617-8B00-76582DF94EDD}"/>
              </a:ext>
            </a:extLst>
          </p:cNvPr>
          <p:cNvSpPr txBox="1"/>
          <p:nvPr/>
        </p:nvSpPr>
        <p:spPr>
          <a:xfrm>
            <a:off x="646175" y="1239548"/>
            <a:ext cx="48472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абота с информацией по биографии автора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редугадывание героев рассказа 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ыход на целеполагание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и  понимание идеи   произведения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отивация к чтению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CF434-AB57-4DC0-9529-3B0CDAF2AB20}"/>
              </a:ext>
            </a:extLst>
          </p:cNvPr>
          <p:cNvSpPr txBox="1"/>
          <p:nvPr/>
        </p:nvSpPr>
        <p:spPr>
          <a:xfrm>
            <a:off x="7013464" y="1643781"/>
            <a:ext cx="4495784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Умение предугадывать содержание,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формулировать высказывание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E2DBA-12A3-40F9-81B4-41586078C087}"/>
              </a:ext>
            </a:extLst>
          </p:cNvPr>
          <p:cNvSpPr txBox="1"/>
          <p:nvPr/>
        </p:nvSpPr>
        <p:spPr>
          <a:xfrm>
            <a:off x="646175" y="4648956"/>
            <a:ext cx="4584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Ребята, прочитайте название произведения, которое будем читать.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Какие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ассоциации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вас возникли?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 чём вы подумали?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Кого представили?</a:t>
            </a:r>
          </a:p>
        </p:txBody>
      </p:sp>
      <p:pic>
        <p:nvPicPr>
          <p:cNvPr id="8" name="Рисунок 7" descr="Справа налево (обратно)">
            <a:extLst>
              <a:ext uri="{FF2B5EF4-FFF2-40B4-BE49-F238E27FC236}">
                <a16:creationId xmlns:a16="http://schemas.microsoft.com/office/drawing/2014/main" id="{89A93D38-17AE-492F-9644-BF16D4463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401679">
            <a:off x="5238595" y="2212935"/>
            <a:ext cx="1260643" cy="12606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962E3-C584-4271-944F-A1432DFB6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48" y="1495366"/>
            <a:ext cx="36579" cy="45358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F42A6F-D883-4720-9A58-8F8E67E84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389" y="3159629"/>
            <a:ext cx="4883781" cy="3666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0F0B4C-BB27-4D6E-9AAB-55DBBAF4F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21" y="506802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1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D79C3-6B8C-4D05-9C81-4E26A017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698298"/>
            <a:ext cx="2063737" cy="2535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C8CAB-4323-41D4-946C-4826C6EA1364}"/>
              </a:ext>
            </a:extLst>
          </p:cNvPr>
          <p:cNvSpPr txBox="1"/>
          <p:nvPr/>
        </p:nvSpPr>
        <p:spPr>
          <a:xfrm>
            <a:off x="396279" y="487680"/>
            <a:ext cx="10204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рассказа о писателе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5AB68E-BEB6-4559-92B6-F08345A32E84}"/>
              </a:ext>
            </a:extLst>
          </p:cNvPr>
          <p:cNvSpPr txBox="1"/>
          <p:nvPr/>
        </p:nvSpPr>
        <p:spPr>
          <a:xfrm>
            <a:off x="948828" y="4581967"/>
            <a:ext cx="4421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основе дополнительной информации, найденной во время домашнего задания (3 факта)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прочитанного текста, составить сообщение об Антоне Павловиче Чехове</a:t>
            </a:r>
          </a:p>
        </p:txBody>
      </p:sp>
      <p:pic>
        <p:nvPicPr>
          <p:cNvPr id="12" name="Рисунок 11" descr="Конференц-зал">
            <a:extLst>
              <a:ext uri="{FF2B5EF4-FFF2-40B4-BE49-F238E27FC236}">
                <a16:creationId xmlns:a16="http://schemas.microsoft.com/office/drawing/2014/main" id="{86A32558-65DE-4190-88D3-E48535993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428" y="4377729"/>
            <a:ext cx="914400" cy="9144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7A695F6-D4B3-4590-868F-1E99298E166D}"/>
              </a:ext>
            </a:extLst>
          </p:cNvPr>
          <p:cNvSpPr/>
          <p:nvPr/>
        </p:nvSpPr>
        <p:spPr>
          <a:xfrm>
            <a:off x="1036320" y="109832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начальными сведениями о творчестве  русских писателей и поэтов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DB09184-03DF-4EE6-9653-A992AB704BC6}"/>
              </a:ext>
            </a:extLst>
          </p:cNvPr>
          <p:cNvCxnSpPr>
            <a:cxnSpLocks/>
          </p:cNvCxnSpPr>
          <p:nvPr/>
        </p:nvCxnSpPr>
        <p:spPr>
          <a:xfrm>
            <a:off x="5682273" y="1954213"/>
            <a:ext cx="15748" cy="4752127"/>
          </a:xfrm>
          <a:prstGeom prst="line">
            <a:avLst/>
          </a:prstGeom>
          <a:ln w="38100">
            <a:solidFill>
              <a:srgbClr val="791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48381-4DBA-4684-A6E0-59F606A83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47" y="1674683"/>
            <a:ext cx="1755225" cy="188199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82776FB-2C84-417B-A314-E701E7153375}"/>
              </a:ext>
            </a:extLst>
          </p:cNvPr>
          <p:cNvSpPr/>
          <p:nvPr/>
        </p:nvSpPr>
        <p:spPr>
          <a:xfrm>
            <a:off x="6010262" y="1835992"/>
            <a:ext cx="5893266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1.14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оставлять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устные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письменные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высказывания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заданную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тему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содержанию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менее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предложений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22D3C1-D3F1-4150-AB77-1CA35C16B198}"/>
              </a:ext>
            </a:extLst>
          </p:cNvPr>
          <p:cNvSpPr txBox="1"/>
          <p:nvPr/>
        </p:nvSpPr>
        <p:spPr>
          <a:xfrm>
            <a:off x="5988049" y="4581967"/>
            <a:ext cx="591547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1.11 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стно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письменно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простые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выводы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основе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прослушанного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прочитанного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AAB80F-9D17-47DC-A660-35449E27F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93" y="1224621"/>
            <a:ext cx="4361789" cy="535911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EDC44A-F629-4589-ACB2-361B8431D729}"/>
              </a:ext>
            </a:extLst>
          </p:cNvPr>
          <p:cNvSpPr/>
          <p:nvPr/>
        </p:nvSpPr>
        <p:spPr>
          <a:xfrm>
            <a:off x="376989" y="357209"/>
            <a:ext cx="10379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рассказа о писателе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E9E83-9E6B-4B30-BC40-75533B5E356E}"/>
              </a:ext>
            </a:extLst>
          </p:cNvPr>
          <p:cNvSpPr txBox="1"/>
          <p:nvPr/>
        </p:nvSpPr>
        <p:spPr>
          <a:xfrm>
            <a:off x="5988050" y="1224621"/>
            <a:ext cx="5089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План рассказа об А.П. Чехове</a:t>
            </a:r>
          </a:p>
          <a:p>
            <a:pPr marL="342900" indent="-342900">
              <a:buAutoNum type="arabicPlain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факты биографии (не более 3)</a:t>
            </a:r>
          </a:p>
          <a:p>
            <a:pPr marL="342900" indent="-342900">
              <a:buAutoNum type="arabicPlain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Семья писателя</a:t>
            </a:r>
          </a:p>
          <a:p>
            <a:pPr marL="342900" indent="-342900">
              <a:buAutoNum type="arabicPlain" startAt="3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Черты характера Антона Павловича</a:t>
            </a:r>
          </a:p>
          <a:p>
            <a:pPr marL="342900" indent="-342900">
              <a:buAutoNum type="arabicPlain" startAt="3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Произведения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7E028E-3E1B-4DA1-AD80-091E6268DB52}"/>
              </a:ext>
            </a:extLst>
          </p:cNvPr>
          <p:cNvSpPr txBox="1"/>
          <p:nvPr/>
        </p:nvSpPr>
        <p:spPr>
          <a:xfrm>
            <a:off x="5143500" y="3716338"/>
            <a:ext cx="6578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_________________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Чехов родился в городе Таганроге в ________.   Получил профессию ___________________.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Один из его псевдонимов__________________________.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Антон Павлович был из________________________________________________________семьи. Его мама была ___________________________, а братья _________________. Антон с детства был очень ______________________________________...</a:t>
            </a:r>
          </a:p>
        </p:txBody>
      </p:sp>
      <p:pic>
        <p:nvPicPr>
          <p:cNvPr id="7" name="Рисунок 6" descr="Подключения">
            <a:extLst>
              <a:ext uri="{FF2B5EF4-FFF2-40B4-BE49-F238E27FC236}">
                <a16:creationId xmlns:a16="http://schemas.microsoft.com/office/drawing/2014/main" id="{1EB0BBF0-1107-450B-B0AD-23D99B49D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538" y="2682195"/>
            <a:ext cx="1034143" cy="1034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476AC-D638-4DAB-9EE2-148B753F6BDA}"/>
              </a:ext>
            </a:extLst>
          </p:cNvPr>
          <p:cNvSpPr txBox="1"/>
          <p:nvPr/>
        </p:nvSpPr>
        <p:spPr>
          <a:xfrm>
            <a:off x="6473897" y="2978311"/>
            <a:ext cx="475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Карточка -опора</a:t>
            </a:r>
          </a:p>
        </p:txBody>
      </p:sp>
    </p:spTree>
    <p:extLst>
      <p:ext uri="{BB962C8B-B14F-4D97-AF65-F5344CB8AC3E}">
        <p14:creationId xmlns:p14="http://schemas.microsoft.com/office/powerpoint/2010/main" val="180980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07C920-1282-4217-883E-BCBE20156F60}"/>
              </a:ext>
            </a:extLst>
          </p:cNvPr>
          <p:cNvSpPr txBox="1"/>
          <p:nvPr/>
        </p:nvSpPr>
        <p:spPr>
          <a:xfrm>
            <a:off x="5436262" y="192540"/>
            <a:ext cx="5630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 чтения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1894641-4112-42BA-A804-015178BFF015}"/>
              </a:ext>
            </a:extLst>
          </p:cNvPr>
          <p:cNvSpPr/>
          <p:nvPr/>
        </p:nvSpPr>
        <p:spPr>
          <a:xfrm>
            <a:off x="119084" y="1900087"/>
            <a:ext cx="5317178" cy="22043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278B5-7133-4225-8C8B-D315B048B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4475026"/>
            <a:ext cx="2908740" cy="22191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5578D5-5E1B-461A-8D1C-FEDB7E9F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279680"/>
            <a:ext cx="3092051" cy="23645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AD5D76-3EA2-4E3C-A3A9-285579D2C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727" y="4481188"/>
            <a:ext cx="2901948" cy="2219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DB5AEE-6D86-4E3E-A5D9-D402E1B7F640}"/>
              </a:ext>
            </a:extLst>
          </p:cNvPr>
          <p:cNvSpPr txBox="1"/>
          <p:nvPr/>
        </p:nvSpPr>
        <p:spPr>
          <a:xfrm>
            <a:off x="237176" y="2031112"/>
            <a:ext cx="169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ИЗУЧАЮЩЕЕ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4467FB-AE44-4042-8594-7B580638F42E}"/>
              </a:ext>
            </a:extLst>
          </p:cNvPr>
          <p:cNvSpPr txBox="1"/>
          <p:nvPr/>
        </p:nvSpPr>
        <p:spPr>
          <a:xfrm>
            <a:off x="2239447" y="468067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ПРОСМОТРОВОЕ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3B26-D81B-4191-B2A6-4CAB15015DC3}"/>
              </a:ext>
            </a:extLst>
          </p:cNvPr>
          <p:cNvSpPr txBox="1"/>
          <p:nvPr/>
        </p:nvSpPr>
        <p:spPr>
          <a:xfrm>
            <a:off x="6096000" y="4605164"/>
            <a:ext cx="273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ПОИСКОВОЕ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73E98-03FD-42D2-9FED-C607578682CC}"/>
              </a:ext>
            </a:extLst>
          </p:cNvPr>
          <p:cNvSpPr txBox="1"/>
          <p:nvPr/>
        </p:nvSpPr>
        <p:spPr>
          <a:xfrm flipH="1">
            <a:off x="8868679" y="2400444"/>
            <a:ext cx="263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ОЗНАКОМИТЕЛЬНОЕ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B6E93E-A257-4BC2-A82B-8B3A370AB2CF}"/>
              </a:ext>
            </a:extLst>
          </p:cNvPr>
          <p:cNvSpPr txBox="1"/>
          <p:nvPr/>
        </p:nvSpPr>
        <p:spPr>
          <a:xfrm>
            <a:off x="6178418" y="5122929"/>
            <a:ext cx="2041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Находим определённую информацию.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9C271-FF74-4323-BEBA-716681D015CF}"/>
              </a:ext>
            </a:extLst>
          </p:cNvPr>
          <p:cNvSpPr txBox="1"/>
          <p:nvPr/>
        </p:nvSpPr>
        <p:spPr>
          <a:xfrm>
            <a:off x="6174578" y="6144534"/>
            <a:ext cx="2901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Тексты разных стилей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E44B3D-5855-4198-A6A6-C461ED057F4E}"/>
              </a:ext>
            </a:extLst>
          </p:cNvPr>
          <p:cNvSpPr txBox="1"/>
          <p:nvPr/>
        </p:nvSpPr>
        <p:spPr>
          <a:xfrm>
            <a:off x="2298249" y="5115469"/>
            <a:ext cx="24060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Поверхностно знакомимся с текстом, осознаём, необходима ли нам информация.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06129-E0FE-49F2-94E3-36D0B5A82566}"/>
              </a:ext>
            </a:extLst>
          </p:cNvPr>
          <p:cNvSpPr txBox="1"/>
          <p:nvPr/>
        </p:nvSpPr>
        <p:spPr>
          <a:xfrm>
            <a:off x="8900545" y="2846958"/>
            <a:ext cx="2736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Формируем представление о содержании текста.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9CF97-9D45-4B8D-BE47-CB63E0E18043}"/>
              </a:ext>
            </a:extLst>
          </p:cNvPr>
          <p:cNvSpPr txBox="1"/>
          <p:nvPr/>
        </p:nvSpPr>
        <p:spPr>
          <a:xfrm>
            <a:off x="8900545" y="3992247"/>
            <a:ext cx="2311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Чтение «для себя»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50E6908-4465-4294-8B42-CFF061D08325}"/>
              </a:ext>
            </a:extLst>
          </p:cNvPr>
          <p:cNvSpPr/>
          <p:nvPr/>
        </p:nvSpPr>
        <p:spPr>
          <a:xfrm>
            <a:off x="273506" y="2419566"/>
            <a:ext cx="5261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Неоднократно перечитываем определённый момент текста, сопровождая его размышлениями.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CEC4AE-85EE-423D-B780-908B7E892625}"/>
              </a:ext>
            </a:extLst>
          </p:cNvPr>
          <p:cNvSpPr txBox="1"/>
          <p:nvPr/>
        </p:nvSpPr>
        <p:spPr>
          <a:xfrm>
            <a:off x="273506" y="3385805"/>
            <a:ext cx="563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Вдумчивое чтение, сопровождающееся анализом содержания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F077E80-0ACA-4EC1-8D67-B086D934E709}"/>
              </a:ext>
            </a:extLst>
          </p:cNvPr>
          <p:cNvGrpSpPr/>
          <p:nvPr/>
        </p:nvGrpSpPr>
        <p:grpSpPr>
          <a:xfrm>
            <a:off x="4499260" y="657287"/>
            <a:ext cx="4872514" cy="4965751"/>
            <a:chOff x="4764310" y="334177"/>
            <a:chExt cx="4872514" cy="496575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0014D8A-A51E-4A20-A865-448F6EC16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746200">
              <a:off x="6471422" y="1987229"/>
              <a:ext cx="2355350" cy="176651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40AA8A2-4BCA-499D-82A3-B1663F9DB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355697">
              <a:off x="4764310" y="1010230"/>
              <a:ext cx="2914141" cy="4289698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9404631-8161-421D-87E8-63466069E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595958">
              <a:off x="4996729" y="842249"/>
              <a:ext cx="2914141" cy="1897998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14BDB8A-D303-4170-9F6B-C82E843FA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442978">
              <a:off x="6722683" y="1155831"/>
              <a:ext cx="2914141" cy="1610455"/>
            </a:xfrm>
            <a:prstGeom prst="rect">
              <a:avLst/>
            </a:prstGeom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4843F99-1632-4191-8426-AD7E8022848F}"/>
              </a:ext>
            </a:extLst>
          </p:cNvPr>
          <p:cNvSpPr/>
          <p:nvPr/>
        </p:nvSpPr>
        <p:spPr>
          <a:xfrm>
            <a:off x="179595" y="871063"/>
            <a:ext cx="11685883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just">
              <a:lnSpc>
                <a:spcPct val="150000"/>
              </a:lnSpc>
              <a:spcAft>
                <a:spcPts val="0"/>
              </a:spcAft>
            </a:pP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читать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вслух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себя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соответствии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учебной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задачей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использовать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разные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чтения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изучающее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ознакомительное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поисковое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выборочное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просмотровое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выборочное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8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FDEF68-60D7-4992-92EB-527132363235}"/>
              </a:ext>
            </a:extLst>
          </p:cNvPr>
          <p:cNvSpPr txBox="1"/>
          <p:nvPr/>
        </p:nvSpPr>
        <p:spPr>
          <a:xfrm>
            <a:off x="362934" y="427305"/>
            <a:ext cx="986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Чтение произведения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655148-F6CE-483E-8426-1C0C7CCC5BA9}"/>
              </a:ext>
            </a:extLst>
          </p:cNvPr>
          <p:cNvSpPr/>
          <p:nvPr/>
        </p:nvSpPr>
        <p:spPr>
          <a:xfrm>
            <a:off x="7252609" y="1898126"/>
            <a:ext cx="49393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Личностные результаты: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приобретение эстетического опыта слушания,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чтения и эмоционально-эстетической оценки произведений фольклора и художественной литературы; 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AD47B-B329-4C3A-A5B4-E959F819B92E}"/>
              </a:ext>
            </a:extLst>
          </p:cNvPr>
          <p:cNvSpPr txBox="1"/>
          <p:nvPr/>
        </p:nvSpPr>
        <p:spPr>
          <a:xfrm>
            <a:off x="7223488" y="3191771"/>
            <a:ext cx="4089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выражение своего видения мира, индивидуальной позиции посредством накопления и систематизации литературных впечатлений, разнообразных по эмоциональной окраске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93DC5EF-BB20-44F2-AFAD-48F8F7D12C94}"/>
              </a:ext>
            </a:extLst>
          </p:cNvPr>
          <p:cNvSpPr/>
          <p:nvPr/>
        </p:nvSpPr>
        <p:spPr>
          <a:xfrm>
            <a:off x="7271999" y="5185812"/>
            <a:ext cx="383580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Коммуникативные УУД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воспринимать и формулировать суждения, выражать эмоции в соответствии с целями и условиями общения в знакомой среде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7C2C5-E7EC-4993-857A-874283FB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750" y="1898126"/>
            <a:ext cx="36579" cy="45358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8E402F-C9AE-4CE5-BFDE-A622085F5FE1}"/>
              </a:ext>
            </a:extLst>
          </p:cNvPr>
          <p:cNvSpPr/>
          <p:nvPr/>
        </p:nvSpPr>
        <p:spPr>
          <a:xfrm>
            <a:off x="473019" y="1135191"/>
            <a:ext cx="9759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Использовать ознакомительное чтение в соответствии с поставленной задачей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0EE258D-03C0-400B-926E-147DD246442B}"/>
              </a:ext>
            </a:extLst>
          </p:cNvPr>
          <p:cNvSpPr/>
          <p:nvPr/>
        </p:nvSpPr>
        <p:spPr>
          <a:xfrm>
            <a:off x="399895" y="1898127"/>
            <a:ext cx="3233293" cy="909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Аудиозапись или выразительное прочтение учителем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B610B7B-E24D-44F5-A0C2-434E5350F3EF}"/>
              </a:ext>
            </a:extLst>
          </p:cNvPr>
          <p:cNvSpPr/>
          <p:nvPr/>
        </p:nvSpPr>
        <p:spPr>
          <a:xfrm>
            <a:off x="406611" y="1898126"/>
            <a:ext cx="3434405" cy="909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Аудиозапись или выразительное прочтение учителем с остановками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2F8F9FB-B0E7-4B3F-BA83-410D82AF2CA2}"/>
              </a:ext>
            </a:extLst>
          </p:cNvPr>
          <p:cNvSpPr/>
          <p:nvPr/>
        </p:nvSpPr>
        <p:spPr>
          <a:xfrm>
            <a:off x="362934" y="4089190"/>
            <a:ext cx="3441503" cy="835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4FDF1-DD41-4586-BAB5-397BCD0BEA7E}"/>
              </a:ext>
            </a:extLst>
          </p:cNvPr>
          <p:cNvSpPr txBox="1"/>
          <p:nvPr/>
        </p:nvSpPr>
        <p:spPr>
          <a:xfrm>
            <a:off x="473019" y="4328499"/>
            <a:ext cx="283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Лексическая работа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973531-76D9-4334-8E86-8B3C95662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792" y="3027383"/>
            <a:ext cx="3242258" cy="8352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AC6E57-2523-443D-AD9C-8C5A347CDC4A}"/>
              </a:ext>
            </a:extLst>
          </p:cNvPr>
          <p:cNvSpPr txBox="1"/>
          <p:nvPr/>
        </p:nvSpPr>
        <p:spPr>
          <a:xfrm>
            <a:off x="2847975" y="3102172"/>
            <a:ext cx="303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Проверка эмоционального состояния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BDA97B1-AF7E-4C9D-99F0-B579360B6A79}"/>
              </a:ext>
            </a:extLst>
          </p:cNvPr>
          <p:cNvSpPr/>
          <p:nvPr/>
        </p:nvSpPr>
        <p:spPr>
          <a:xfrm>
            <a:off x="1795010" y="5020286"/>
            <a:ext cx="45795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9138" lvl="0" indent="-457200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Понравилось ли Вам это произведение?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Какие чувства у вас возникли?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Кому из героев вы сочувствуете?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Какие моменты вызвали улыбку?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A4C9CDA-9DE9-4240-9E88-A5D2175BC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7184">
            <a:off x="5993675" y="5437156"/>
            <a:ext cx="1061187" cy="1061187"/>
          </a:xfrm>
          <a:prstGeom prst="rect">
            <a:avLst/>
          </a:prstGeom>
        </p:spPr>
      </p:pic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68673248-864A-4F9D-8603-296AA27EB8C3}"/>
              </a:ext>
            </a:extLst>
          </p:cNvPr>
          <p:cNvCxnSpPr/>
          <p:nvPr/>
        </p:nvCxnSpPr>
        <p:spPr>
          <a:xfrm>
            <a:off x="4049486" y="2416629"/>
            <a:ext cx="1371600" cy="390539"/>
          </a:xfrm>
          <a:prstGeom prst="curvedConnector3">
            <a:avLst>
              <a:gd name="adj1" fmla="val 1107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изогнутый 41">
            <a:extLst>
              <a:ext uri="{FF2B5EF4-FFF2-40B4-BE49-F238E27FC236}">
                <a16:creationId xmlns:a16="http://schemas.microsoft.com/office/drawing/2014/main" id="{CD7A4E62-33F7-4B58-BE66-50B5BDD458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5756" y="3539697"/>
            <a:ext cx="2027333" cy="417612"/>
          </a:xfrm>
          <a:prstGeom prst="curvedConnector3">
            <a:avLst>
              <a:gd name="adj1" fmla="val 1128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11730A1-8B84-4022-968D-BC6E6A0C2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67" y="530392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5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851F1C-0EE1-4209-80B6-6E024ECC4094}"/>
              </a:ext>
            </a:extLst>
          </p:cNvPr>
          <p:cNvSpPr/>
          <p:nvPr/>
        </p:nvSpPr>
        <p:spPr>
          <a:xfrm>
            <a:off x="433577" y="5658439"/>
            <a:ext cx="6569676" cy="1028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1C47A-799E-4395-BC63-CC74AF3A8932}"/>
              </a:ext>
            </a:extLst>
          </p:cNvPr>
          <p:cNvSpPr txBox="1"/>
          <p:nvPr/>
        </p:nvSpPr>
        <p:spPr>
          <a:xfrm>
            <a:off x="323951" y="232452"/>
            <a:ext cx="1118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лексическим значением слов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D1B33F-E615-4571-9BCE-713C0DC883C0}"/>
              </a:ext>
            </a:extLst>
          </p:cNvPr>
          <p:cNvSpPr txBox="1"/>
          <p:nvPr/>
        </p:nvSpPr>
        <p:spPr>
          <a:xfrm>
            <a:off x="1107175" y="1873015"/>
            <a:ext cx="5779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ходу чтения выписывайте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незнакомые слова в тетрадь в столбик.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9F66D-1BB1-45E3-973F-D665958CA2B5}"/>
              </a:ext>
            </a:extLst>
          </p:cNvPr>
          <p:cNvSpPr txBox="1"/>
          <p:nvPr/>
        </p:nvSpPr>
        <p:spPr>
          <a:xfrm>
            <a:off x="9732482" y="1661993"/>
            <a:ext cx="2170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Розвальни</a:t>
            </a:r>
          </a:p>
          <a:p>
            <a:r>
              <a:rPr lang="ru-RU" dirty="0"/>
              <a:t>Башлык</a:t>
            </a:r>
          </a:p>
          <a:p>
            <a:r>
              <a:rPr lang="ru-RU" dirty="0"/>
              <a:t>Сюртук</a:t>
            </a:r>
          </a:p>
          <a:p>
            <a:r>
              <a:rPr lang="ru-RU" dirty="0"/>
              <a:t>Полоскательная чашка</a:t>
            </a:r>
          </a:p>
          <a:p>
            <a:r>
              <a:rPr lang="ru-RU" dirty="0"/>
              <a:t>Самоеды</a:t>
            </a:r>
          </a:p>
          <a:p>
            <a:r>
              <a:rPr lang="ru-RU" dirty="0"/>
              <a:t>Майн Рид</a:t>
            </a:r>
          </a:p>
          <a:p>
            <a:r>
              <a:rPr lang="ru-RU" dirty="0">
                <a:solidFill>
                  <a:srgbClr val="00B0F0"/>
                </a:solidFill>
              </a:rPr>
              <a:t>Бизон</a:t>
            </a:r>
          </a:p>
          <a:p>
            <a:r>
              <a:rPr lang="ru-RU" dirty="0">
                <a:solidFill>
                  <a:srgbClr val="C5297B"/>
                </a:solidFill>
              </a:rPr>
              <a:t>Пампасы</a:t>
            </a:r>
          </a:p>
          <a:p>
            <a:r>
              <a:rPr lang="ru-RU" dirty="0"/>
              <a:t>Мустанги</a:t>
            </a:r>
          </a:p>
          <a:p>
            <a:r>
              <a:rPr lang="ru-RU" dirty="0">
                <a:solidFill>
                  <a:srgbClr val="00B0F0"/>
                </a:solidFill>
              </a:rPr>
              <a:t>Москиты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D04E3-C902-4FCE-A339-87405F73A875}"/>
              </a:ext>
            </a:extLst>
          </p:cNvPr>
          <p:cNvSpPr txBox="1"/>
          <p:nvPr/>
        </p:nvSpPr>
        <p:spPr>
          <a:xfrm>
            <a:off x="9732483" y="4718953"/>
            <a:ext cx="2154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Честь имею</a:t>
            </a:r>
          </a:p>
          <a:p>
            <a:r>
              <a:rPr lang="ru-RU" dirty="0">
                <a:solidFill>
                  <a:srgbClr val="00B0F0"/>
                </a:solidFill>
              </a:rPr>
              <a:t>Термиты</a:t>
            </a:r>
          </a:p>
          <a:p>
            <a:r>
              <a:rPr lang="ru-RU" dirty="0" err="1"/>
              <a:t>Монтигомо</a:t>
            </a:r>
            <a:r>
              <a:rPr lang="ru-RU" dirty="0"/>
              <a:t> Ястребиный коготь</a:t>
            </a:r>
          </a:p>
          <a:p>
            <a:r>
              <a:rPr lang="ru-RU" dirty="0"/>
              <a:t>урядник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D305D-F234-462B-BF9F-4FB1B8578C4D}"/>
              </a:ext>
            </a:extLst>
          </p:cNvPr>
          <p:cNvSpPr txBox="1"/>
          <p:nvPr/>
        </p:nvSpPr>
        <p:spPr>
          <a:xfrm>
            <a:off x="369719" y="3459092"/>
            <a:ext cx="432723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600" dirty="0">
                <a:solidFill>
                  <a:srgbClr val="C529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толковым словарём</a:t>
            </a:r>
          </a:p>
          <a:p>
            <a:pPr>
              <a:lnSpc>
                <a:spcPct val="200000"/>
              </a:lnSpc>
            </a:pPr>
            <a:r>
              <a:rPr lang="ru-RU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толковым словарём учебника</a:t>
            </a:r>
          </a:p>
          <a:p>
            <a:pPr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Понимание значения слова из контекста</a:t>
            </a:r>
          </a:p>
          <a:p>
            <a:pPr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Объяснение значения по иллюстрации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34DC69-B16E-4248-9A90-2D8EDC95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393" y="2904956"/>
            <a:ext cx="1527213" cy="11353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E68408-DD18-4D03-9449-823A4EE5F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0" t="5632" r="4340" b="22575"/>
          <a:stretch/>
        </p:blipFill>
        <p:spPr>
          <a:xfrm>
            <a:off x="5277910" y="4266908"/>
            <a:ext cx="1563156" cy="11353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5770DD-2BC8-4A59-B531-F0C75018F633}"/>
              </a:ext>
            </a:extLst>
          </p:cNvPr>
          <p:cNvSpPr txBox="1"/>
          <p:nvPr/>
        </p:nvSpPr>
        <p:spPr>
          <a:xfrm>
            <a:off x="9422209" y="1136825"/>
            <a:ext cx="2464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Выписанные слова из текста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А.П.Чехова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A64D02-C0FD-4D3E-9608-2A21B90495E8}"/>
              </a:ext>
            </a:extLst>
          </p:cNvPr>
          <p:cNvSpPr/>
          <p:nvPr/>
        </p:nvSpPr>
        <p:spPr>
          <a:xfrm>
            <a:off x="289342" y="1346994"/>
            <a:ext cx="7519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Осуществлять в процессе изучающего чтения поиск информации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8FB658-EB60-4A1E-8315-C60CEF4C0361}"/>
              </a:ext>
            </a:extLst>
          </p:cNvPr>
          <p:cNvSpPr/>
          <p:nvPr/>
        </p:nvSpPr>
        <p:spPr>
          <a:xfrm>
            <a:off x="304880" y="1001502"/>
            <a:ext cx="8762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Объяснять значение незнакомого слова с использованием контекста и словаря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00CB361-C3AF-4FF6-9D02-6D5D7D2A88A3}"/>
              </a:ext>
            </a:extLst>
          </p:cNvPr>
          <p:cNvSpPr/>
          <p:nvPr/>
        </p:nvSpPr>
        <p:spPr>
          <a:xfrm>
            <a:off x="9258871" y="1044671"/>
            <a:ext cx="2759646" cy="56718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72A757-F322-43FD-9F58-CDABB20BCB5B}"/>
              </a:ext>
            </a:extLst>
          </p:cNvPr>
          <p:cNvSpPr txBox="1"/>
          <p:nvPr/>
        </p:nvSpPr>
        <p:spPr>
          <a:xfrm>
            <a:off x="469669" y="5658439"/>
            <a:ext cx="6452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Приёмы проверки понимания лексического значения слов: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с пропусками                                        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Допиши слово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Вопрос от …                                                                 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Мини-тесты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Картинка-вопрос, ответ-объяснение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9E2BAF-4E05-4D75-9CEB-42DACD35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426" y="2026193"/>
            <a:ext cx="2099747" cy="33760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93FC52-BD52-4B99-B9B2-6EFCEEA38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77" y="2108697"/>
            <a:ext cx="664795" cy="664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5896F-3D62-4155-9AC9-77C7563EE453}"/>
              </a:ext>
            </a:extLst>
          </p:cNvPr>
          <p:cNvSpPr txBox="1"/>
          <p:nvPr/>
        </p:nvSpPr>
        <p:spPr>
          <a:xfrm>
            <a:off x="289341" y="1645896"/>
            <a:ext cx="8503057" cy="38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u="sng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ыбирать</a:t>
            </a:r>
            <a:r>
              <a:rPr lang="en-US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источник</a:t>
            </a:r>
            <a:r>
              <a:rPr lang="en-US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получения</a:t>
            </a:r>
            <a:r>
              <a:rPr lang="en-US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u="sng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информации</a:t>
            </a:r>
            <a:endParaRPr lang="ru-RU" sz="1400" u="sng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8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7EEE40-FFE2-4AD4-8FC6-D3B21A5E670F}"/>
              </a:ext>
            </a:extLst>
          </p:cNvPr>
          <p:cNvSpPr txBox="1"/>
          <p:nvPr/>
        </p:nvSpPr>
        <p:spPr>
          <a:xfrm>
            <a:off x="396240" y="3841820"/>
            <a:ext cx="1139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Зимнее солнышко, ________ сквозь снег и узоры на окнах,_________________ на самоваре и ________________ свои чистые лучи  в полоскательной чашке. В комнате было тепло, и мальчики чувствовали, как в их озябших телах, не желая уступать друг другу, __________________ тепло и мороз.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F5FB15-30ED-443F-889E-4CF43EEE2DE2}"/>
              </a:ext>
            </a:extLst>
          </p:cNvPr>
          <p:cNvSpPr/>
          <p:nvPr/>
        </p:nvSpPr>
        <p:spPr>
          <a:xfrm>
            <a:off x="379730" y="5562818"/>
            <a:ext cx="11216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Зимнее солнышко, _</a:t>
            </a:r>
            <a:r>
              <a:rPr lang="ru-RU" sz="1600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проникая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сквозь снег и узоры на окнах, </a:t>
            </a:r>
            <a:r>
              <a:rPr lang="ru-RU" sz="1600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_дрожало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 на самоваре и </a:t>
            </a:r>
            <a:r>
              <a:rPr lang="ru-RU" sz="1600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_купало _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 чистые лучи  в полоскательной чашке. В комнате было тепло, и мальчики чувствовали, как в их озябших телах, не желая уступать друг другу, </a:t>
            </a:r>
            <a:r>
              <a:rPr lang="ru-RU" sz="1600" i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_щекотались_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 и мороз.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1B57504-4177-4082-8216-2F88A4D48EFB}"/>
              </a:ext>
            </a:extLst>
          </p:cNvPr>
          <p:cNvSpPr/>
          <p:nvPr/>
        </p:nvSpPr>
        <p:spPr>
          <a:xfrm>
            <a:off x="633984" y="206961"/>
            <a:ext cx="11070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над средствами художественной выразительности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B948F1-B23E-45A5-A64A-B029F1B16466}"/>
              </a:ext>
            </a:extLst>
          </p:cNvPr>
          <p:cNvSpPr/>
          <p:nvPr/>
        </p:nvSpPr>
        <p:spPr>
          <a:xfrm>
            <a:off x="633984" y="1646575"/>
            <a:ext cx="10838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 в тексте примеры использования слов в прямом и переносном значении, средства художественной выразительности 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F5BBF-38A6-4163-8B25-177B8F9255F8}"/>
              </a:ext>
            </a:extLst>
          </p:cNvPr>
          <p:cNvSpPr txBox="1"/>
          <p:nvPr/>
        </p:nvSpPr>
        <p:spPr>
          <a:xfrm>
            <a:off x="1784730" y="2579309"/>
            <a:ext cx="9811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Заполните пропуски словами из текста. Какие средства художественной выразительности использовал автор?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5DC3590-11B3-4E28-B859-5A286AABB9EE}"/>
              </a:ext>
            </a:extLst>
          </p:cNvPr>
          <p:cNvSpPr/>
          <p:nvPr/>
        </p:nvSpPr>
        <p:spPr>
          <a:xfrm>
            <a:off x="179614" y="3646013"/>
            <a:ext cx="11854543" cy="19168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AF10D9-EBBA-49D4-A5B6-9DE520BBF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" y="2542997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0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1D1A43-34C0-482A-9E5F-63A54592A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4172">
            <a:off x="5843207" y="2614787"/>
            <a:ext cx="1016625" cy="1016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C2FDB-0000-4EC8-AB0E-2EAD14F0303A}"/>
              </a:ext>
            </a:extLst>
          </p:cNvPr>
          <p:cNvSpPr txBox="1"/>
          <p:nvPr/>
        </p:nvSpPr>
        <p:spPr>
          <a:xfrm>
            <a:off x="536434" y="3494507"/>
            <a:ext cx="58745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Когда происходили  описанные события ?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Накануне какого праздника  приехали мальчики</a:t>
            </a:r>
            <a:r>
              <a:rPr lang="ru-RU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21B40-EB9F-4B77-938C-C3D15D376C86}"/>
              </a:ext>
            </a:extLst>
          </p:cNvPr>
          <p:cNvSpPr txBox="1"/>
          <p:nvPr/>
        </p:nvSpPr>
        <p:spPr>
          <a:xfrm>
            <a:off x="1235622" y="152238"/>
            <a:ext cx="9363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Беседа по прочитанному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E06191-F3E7-4A42-885F-CE277E6E9FBF}"/>
              </a:ext>
            </a:extLst>
          </p:cNvPr>
          <p:cNvSpPr txBox="1"/>
          <p:nvPr/>
        </p:nvSpPr>
        <p:spPr>
          <a:xfrm>
            <a:off x="7118622" y="3429000"/>
            <a:ext cx="49149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троить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монологическое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диалогическое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высказывание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соблюдением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русского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литературного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языка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1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стно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письменно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простые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выводы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прослушанного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прочитанного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одтверждать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примерами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2F37FD-F49F-46A2-B1FD-112EC9831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149" y="1477689"/>
            <a:ext cx="75365" cy="5097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674CB-8AD4-48C3-A288-24BAE5741E78}"/>
              </a:ext>
            </a:extLst>
          </p:cNvPr>
          <p:cNvSpPr txBox="1"/>
          <p:nvPr/>
        </p:nvSpPr>
        <p:spPr>
          <a:xfrm>
            <a:off x="494203" y="4121922"/>
            <a:ext cx="70230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У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 звали главных героев произведения?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чего мальчики решили бежать в Америку?(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Мальчики собирались бежать куда-то в Америку добывать золото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;)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B18D2-7545-4648-9DC5-2654C38E2EDB}"/>
              </a:ext>
            </a:extLst>
          </p:cNvPr>
          <p:cNvSpPr txBox="1"/>
          <p:nvPr/>
        </p:nvSpPr>
        <p:spPr>
          <a:xfrm>
            <a:off x="536435" y="5726236"/>
            <a:ext cx="59317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Правда ли ,что бизоны бегут через пампасы?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Верно ли, что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Монтигомо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Ястребиный Коготь - имя    индейца?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7AC14E-B4A9-47F1-BAC1-DCFC322C3803}"/>
              </a:ext>
            </a:extLst>
          </p:cNvPr>
          <p:cNvSpPr/>
          <p:nvPr/>
        </p:nvSpPr>
        <p:spPr>
          <a:xfrm>
            <a:off x="7095277" y="5540290"/>
            <a:ext cx="4750310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Распознавать достоверную и  недостоверную информацию  самостоятельно или на основании  предложенного учителем способа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её проверки;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92D1CD-A059-4178-918D-C08F0E70970E}"/>
              </a:ext>
            </a:extLst>
          </p:cNvPr>
          <p:cNvSpPr/>
          <p:nvPr/>
        </p:nvSpPr>
        <p:spPr>
          <a:xfrm>
            <a:off x="7118622" y="1477688"/>
            <a:ext cx="5232955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ru-RU" sz="14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Корректно и аргументированно высказывать своё мнение;</a:t>
            </a:r>
          </a:p>
          <a:p>
            <a:pPr lvl="0" algn="just">
              <a:lnSpc>
                <a:spcPct val="110000"/>
              </a:lnSpc>
            </a:pPr>
            <a:r>
              <a:rPr lang="ru-RU" sz="14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строить речевое высказывание в соответствии </a:t>
            </a:r>
          </a:p>
          <a:p>
            <a:pPr lvl="0" algn="just">
              <a:lnSpc>
                <a:spcPct val="110000"/>
              </a:lnSpc>
            </a:pPr>
            <a:r>
              <a:rPr lang="ru-RU" sz="14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поставленной задачей;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9E0F58-3D77-4067-845A-2340195E2BDA}"/>
              </a:ext>
            </a:extLst>
          </p:cNvPr>
          <p:cNvSpPr/>
          <p:nvPr/>
        </p:nvSpPr>
        <p:spPr>
          <a:xfrm>
            <a:off x="7191204" y="2558637"/>
            <a:ext cx="4812776" cy="67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Отвечать на вопросы</a:t>
            </a:r>
          </a:p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 вопросы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4433B-30A7-4DB3-92BE-95833928AD0E}"/>
              </a:ext>
            </a:extLst>
          </p:cNvPr>
          <p:cNvSpPr txBox="1"/>
          <p:nvPr/>
        </p:nvSpPr>
        <p:spPr>
          <a:xfrm>
            <a:off x="722536" y="998620"/>
            <a:ext cx="55595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У: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Ребята, автор текста поднимает важную проблему перед читателем. Чтобы все ученики смогли понять автора, давайте поставим вопросы, которые заставят одноклассников задуматься , обратиться к тексту, обсудить проблему и совместно найти ответ?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Запишите вопросы на листочках и положите на стол.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 буду их зачитывать в течение урока и вместе будем находить ответ. </a:t>
            </a:r>
          </a:p>
        </p:txBody>
      </p:sp>
      <p:pic>
        <p:nvPicPr>
          <p:cNvPr id="14" name="Рисунок 13" descr="Попасть в яблочко">
            <a:extLst>
              <a:ext uri="{FF2B5EF4-FFF2-40B4-BE49-F238E27FC236}">
                <a16:creationId xmlns:a16="http://schemas.microsoft.com/office/drawing/2014/main" id="{60C5A665-4601-45D3-9955-8CEC21C68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703" y="884768"/>
            <a:ext cx="597463" cy="5974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016294-E32A-47F6-9DD2-E4BC46323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73" y="2696856"/>
            <a:ext cx="597460" cy="597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6AB828-09C1-410D-BAAA-100AD7C97041}"/>
              </a:ext>
            </a:extLst>
          </p:cNvPr>
          <p:cNvSpPr txBox="1"/>
          <p:nvPr/>
        </p:nvSpPr>
        <p:spPr>
          <a:xfrm>
            <a:off x="792933" y="2712028"/>
            <a:ext cx="5082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парах задайте друг другу вопросы для проверки знания фактов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1707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738E05-54DB-4709-A739-B5028C5E7935}"/>
              </a:ext>
            </a:extLst>
          </p:cNvPr>
          <p:cNvSpPr/>
          <p:nvPr/>
        </p:nvSpPr>
        <p:spPr>
          <a:xfrm>
            <a:off x="6998838" y="2680497"/>
            <a:ext cx="1926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Учебник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«Литературное чтение»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класс 1 часть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C252D7-F9B3-4E97-94B0-84E5965FA082}"/>
              </a:ext>
            </a:extLst>
          </p:cNvPr>
          <p:cNvSpPr/>
          <p:nvPr/>
        </p:nvSpPr>
        <p:spPr>
          <a:xfrm>
            <a:off x="9322402" y="3760594"/>
            <a:ext cx="2694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Осуществлять в процессе изучающего чтения поиск информации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E1914-3E84-4F46-A705-137BB3609DF9}"/>
              </a:ext>
            </a:extLst>
          </p:cNvPr>
          <p:cNvSpPr txBox="1"/>
          <p:nvPr/>
        </p:nvSpPr>
        <p:spPr>
          <a:xfrm>
            <a:off x="271003" y="1629340"/>
            <a:ext cx="62982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У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Какое впечатление произвёл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Чечевицын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Володиных сестёр?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вывод они сделали?(«Он был угрюм, всё время молчал и ни разу не улыбнулся. Девочки, глядя на него, сразу сообразили, что это должно быть, очень умный и учёный человек.»)</a:t>
            </a:r>
          </a:p>
          <a:p>
            <a:pPr lvl="0"/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 как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Чечевицын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относится к девочкам?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Чечевицын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сторонился девочек и глядел на них исподлобья.)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в чём причина такого поведения?</a:t>
            </a: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9B604-0447-4FB9-B469-0EB1F8F7F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44" t="23444" r="21977" b="44355"/>
          <a:stretch/>
        </p:blipFill>
        <p:spPr>
          <a:xfrm>
            <a:off x="175509" y="5002092"/>
            <a:ext cx="1997022" cy="1629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037CC3-DFD4-4CAA-982F-10A1A14FE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70" t="18956" r="22832" b="51289"/>
          <a:stretch/>
        </p:blipFill>
        <p:spPr>
          <a:xfrm>
            <a:off x="6759768" y="1197027"/>
            <a:ext cx="1929892" cy="15164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C53D9B-1DD7-42A1-A641-77214C7D8B06}"/>
              </a:ext>
            </a:extLst>
          </p:cNvPr>
          <p:cNvSpPr txBox="1"/>
          <p:nvPr/>
        </p:nvSpPr>
        <p:spPr>
          <a:xfrm>
            <a:off x="2606907" y="127417"/>
            <a:ext cx="6978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иллюстрацией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FFBD9-FC44-4DA1-938A-2615A08E26F9}"/>
              </a:ext>
            </a:extLst>
          </p:cNvPr>
          <p:cNvSpPr txBox="1"/>
          <p:nvPr/>
        </p:nvSpPr>
        <p:spPr>
          <a:xfrm>
            <a:off x="2553498" y="5403879"/>
            <a:ext cx="5087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Какой эпизод изображён ?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Оживите его. Прочитайте по ролям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FDDB5-292E-4064-B8A6-A4C892D856CD}"/>
              </a:ext>
            </a:extLst>
          </p:cNvPr>
          <p:cNvSpPr txBox="1"/>
          <p:nvPr/>
        </p:nvSpPr>
        <p:spPr>
          <a:xfrm>
            <a:off x="117341" y="4562211"/>
            <a:ext cx="8572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 как сёстры относились к Володе?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Докажите ответ примером из текста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1C9916-7F6A-46FE-A56B-D522F1F5FEA1}"/>
              </a:ext>
            </a:extLst>
          </p:cNvPr>
          <p:cNvSpPr/>
          <p:nvPr/>
        </p:nvSpPr>
        <p:spPr>
          <a:xfrm>
            <a:off x="9255340" y="1202004"/>
            <a:ext cx="27611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Устно и письменно формулировать простые выводы на основе прочитанного или услышанного текста, подтверждая свой ответ примерами из текста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96C90-DE11-411D-8F40-B7CF9C8AF259}"/>
              </a:ext>
            </a:extLst>
          </p:cNvPr>
          <p:cNvSpPr txBox="1"/>
          <p:nvPr/>
        </p:nvSpPr>
        <p:spPr>
          <a:xfrm>
            <a:off x="175509" y="1142247"/>
            <a:ext cx="5832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:Рассмотрите иллюстрации? Какой момент изображён?               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FAC5A0-9879-43C0-BF8B-8707C931A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627" y="1197027"/>
            <a:ext cx="83697" cy="56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14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B5A91B-BE0F-4D29-8339-C6E0AF82F092}"/>
              </a:ext>
            </a:extLst>
          </p:cNvPr>
          <p:cNvSpPr/>
          <p:nvPr/>
        </p:nvSpPr>
        <p:spPr>
          <a:xfrm>
            <a:off x="5839968" y="1367353"/>
            <a:ext cx="585216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E4E3F"/>
                </a:solidFill>
                <a:latin typeface="Open Sans"/>
              </a:rPr>
              <a:t>1</a:t>
            </a: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Небольшой объём.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Ограниченное число действующих лиц.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Одна сюжетная линия, часто это судьба главного героя.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В рассказе повествуется о нескольких, но чаще об одном, важном эпизоде из жизни человека.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Второстепенные и эпизодические герои так или иначе раскрывают характер главного героя, проблему, связанную с этим главным героем.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По количеству страниц рассказ может быть и объёмным, но главное — то, что всё действие подчинено одной проблеме, связано с одним героем, одной сюжетной линией.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Большую роль в рассказе играют детали. Иногда достаточно одной детали, чтобы понять характер героя.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В рассказе повествование ведётся от одного лица. Это может быть рассказчик, герой или сам автор.</a:t>
            </a:r>
            <a:b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4E4E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Рассказы имеют меткое, запоминающееся название, в котором уже содержится часть ответа на поднятый вопрос.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DCFCC5-0E8E-427A-BE2F-949A2AEE4132}"/>
              </a:ext>
            </a:extLst>
          </p:cNvPr>
          <p:cNvSpPr/>
          <p:nvPr/>
        </p:nvSpPr>
        <p:spPr>
          <a:xfrm>
            <a:off x="5839968" y="6069254"/>
            <a:ext cx="570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https://www.yaklass.ru/p/chtenie/4-klass/proizvedeniia-o-detiakh-7082900/a-p-chekhov-malchiki-7034852/re-79ad9070-ebb6-472b-9c97-8ea36775f994/ae?resultId=4276742482&amp;c=2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C2EFFB-5CEB-4141-8D9C-1DE8391FC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8" t="22577" r="28889" b="24623"/>
          <a:stretch/>
        </p:blipFill>
        <p:spPr>
          <a:xfrm>
            <a:off x="217120" y="2023649"/>
            <a:ext cx="5437245" cy="464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69701-E7B3-4BA5-B378-312FE5ADA324}"/>
              </a:ext>
            </a:extLst>
          </p:cNvPr>
          <p:cNvSpPr txBox="1"/>
          <p:nvPr/>
        </p:nvSpPr>
        <p:spPr>
          <a:xfrm>
            <a:off x="1718510" y="233814"/>
            <a:ext cx="9692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Разбираемся в особенностях жанра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42B761-9C86-47DC-BFDE-C8C755A91F27}"/>
              </a:ext>
            </a:extLst>
          </p:cNvPr>
          <p:cNvSpPr/>
          <p:nvPr/>
        </p:nvSpPr>
        <p:spPr>
          <a:xfrm>
            <a:off x="457109" y="866332"/>
            <a:ext cx="10016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Анализировать текст: определять и обосновывать принадлежность к жанру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E031BA-B57C-4B35-927B-E0519867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0" y="1293679"/>
            <a:ext cx="1855520" cy="736317"/>
          </a:xfrm>
          <a:prstGeom prst="rect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185201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53B34-71AE-4CFB-800C-9CAB037A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</a:t>
            </a:r>
            <a:r>
              <a:rPr lang="ru-RU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вебинара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B32A3-7903-4DFF-9B14-A7493EB4C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68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 в 21 веке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 работать с текстом, определяемые программой «Литературное чтение»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работы над рассказом А.П. Чехова «Мальчики»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Приёмы работы над формированием текстовых умений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подходы при формировании читательской компетентности</a:t>
            </a: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309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7036A-A49B-4272-A59E-9B77AFBBA2C6}"/>
              </a:ext>
            </a:extLst>
          </p:cNvPr>
          <p:cNvSpPr txBox="1"/>
          <p:nvPr/>
        </p:nvSpPr>
        <p:spPr>
          <a:xfrm>
            <a:off x="1134311" y="175255"/>
            <a:ext cx="10040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композиции текста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1B82D-1251-4B88-8732-A073C4498218}"/>
              </a:ext>
            </a:extLst>
          </p:cNvPr>
          <p:cNvSpPr txBox="1"/>
          <p:nvPr/>
        </p:nvSpPr>
        <p:spPr>
          <a:xfrm>
            <a:off x="8297479" y="4937105"/>
            <a:ext cx="3595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Анализ композиции текста при помощи схемы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Выделение частей текста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Устное коллективное составление плана или использование заданий подготовительного характера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4BE291-4C80-4907-921E-2F888E2BF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73663">
            <a:off x="11348273" y="5793406"/>
            <a:ext cx="914479" cy="9144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9205E-5E4C-4CCF-B7E8-1F3BA7F4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3" y="2124203"/>
            <a:ext cx="7778496" cy="4713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F6F242-7D39-47A4-9B18-76C5C109F34D}"/>
              </a:ext>
            </a:extLst>
          </p:cNvPr>
          <p:cNvSpPr txBox="1"/>
          <p:nvPr/>
        </p:nvSpPr>
        <p:spPr>
          <a:xfrm>
            <a:off x="1487424" y="5816131"/>
            <a:ext cx="178003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Володя вместе с товарищем приехал на каникулы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3A74CA-75BE-4D60-9FE4-F04F6B86F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639" y="1249549"/>
            <a:ext cx="685840" cy="685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5C0B0-617B-4FF2-B260-C839E8438DEE}"/>
              </a:ext>
            </a:extLst>
          </p:cNvPr>
          <p:cNvSpPr txBox="1"/>
          <p:nvPr/>
        </p:nvSpPr>
        <p:spPr>
          <a:xfrm>
            <a:off x="3267456" y="4823510"/>
            <a:ext cx="160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А. П. Чехов «Мальчики»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3837D-63AE-46F6-B691-9DAF94854191}"/>
              </a:ext>
            </a:extLst>
          </p:cNvPr>
          <p:cNvSpPr txBox="1"/>
          <p:nvPr/>
        </p:nvSpPr>
        <p:spPr>
          <a:xfrm>
            <a:off x="8297479" y="1276003"/>
            <a:ext cx="35958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в тексте будет завязкой сюжета? (Семья Ковалёвых встречает сына с товарищем)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Запишите в прямоугольник 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 что будет развязкой сюжета?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Какой момент можно назвать кульминационным?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Зачитайте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наиболее напряжённый момент.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52A02FA-4511-4890-9F03-7FE4E1D261F5}"/>
              </a:ext>
            </a:extLst>
          </p:cNvPr>
          <p:cNvSpPr/>
          <p:nvPr/>
        </p:nvSpPr>
        <p:spPr>
          <a:xfrm>
            <a:off x="298703" y="1051124"/>
            <a:ext cx="7312935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ладеть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элементарными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умениями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интерпретации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пределять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главную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последовательность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выявлять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эпизодов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11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6888A-BD35-46FB-9863-962D49232B76}"/>
              </a:ext>
            </a:extLst>
          </p:cNvPr>
          <p:cNvSpPr txBox="1"/>
          <p:nvPr/>
        </p:nvSpPr>
        <p:spPr>
          <a:xfrm>
            <a:off x="8297479" y="3429000"/>
            <a:ext cx="336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рассказе автор дважды показывает встречу мальчиков? Почему? Что он хотел показать? Сравните эти два эпизода?</a:t>
            </a:r>
          </a:p>
        </p:txBody>
      </p:sp>
    </p:spTree>
    <p:extLst>
      <p:ext uri="{BB962C8B-B14F-4D97-AF65-F5344CB8AC3E}">
        <p14:creationId xmlns:p14="http://schemas.microsoft.com/office/powerpoint/2010/main" val="750188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AEE510-D83A-45B5-AD87-99DBF2F096D1}"/>
              </a:ext>
            </a:extLst>
          </p:cNvPr>
          <p:cNvSpPr txBox="1"/>
          <p:nvPr/>
        </p:nvSpPr>
        <p:spPr>
          <a:xfrm>
            <a:off x="183944" y="198019"/>
            <a:ext cx="10655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 плана текста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81E86B-21A9-4A2C-B4D8-0FB785B64931}"/>
              </a:ext>
            </a:extLst>
          </p:cNvPr>
          <p:cNvSpPr/>
          <p:nvPr/>
        </p:nvSpPr>
        <p:spPr>
          <a:xfrm>
            <a:off x="231648" y="1110530"/>
            <a:ext cx="10505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Анализировать текст: делить текст на части, озаглавливать их, находить в тексте заданный эпизод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F9779F-2B50-4AE4-A7E9-4E13DC088875}"/>
              </a:ext>
            </a:extLst>
          </p:cNvPr>
          <p:cNvSpPr/>
          <p:nvPr/>
        </p:nvSpPr>
        <p:spPr>
          <a:xfrm>
            <a:off x="718236" y="5442464"/>
            <a:ext cx="4632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Составьте и запишите в рабочей тетради (вопросный, тезисный, цитатный)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?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рядам, по желанию </a:t>
            </a:r>
            <a:b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C7C3CD-A318-4F2C-8876-2D1D44F7633A}"/>
              </a:ext>
            </a:extLst>
          </p:cNvPr>
          <p:cNvSpPr/>
          <p:nvPr/>
        </p:nvSpPr>
        <p:spPr>
          <a:xfrm>
            <a:off x="7477836" y="2006919"/>
            <a:ext cx="34440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написанию плана: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1BFCBAE-ADF1-44C3-91E6-07E90ABBBF40}"/>
              </a:ext>
            </a:extLst>
          </p:cNvPr>
          <p:cNvSpPr/>
          <p:nvPr/>
        </p:nvSpPr>
        <p:spPr>
          <a:xfrm>
            <a:off x="6517638" y="2670126"/>
            <a:ext cx="5364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Расставь по порядку,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Допиши недостающий пункт плана, исправь ошибки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 неподходящий (лишнюю часть),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Замени готовый план другим видом.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 план 1 части(половины текста)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55E3CA-4DDE-4054-AFB2-E77E2487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33412">
            <a:off x="6450761" y="1921348"/>
            <a:ext cx="780083" cy="7800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6BAFB4-0B89-4571-8C79-9CA04FC6A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5" y="5666240"/>
            <a:ext cx="646331" cy="646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574234-C398-4902-AA5B-3F445F69993F}"/>
              </a:ext>
            </a:extLst>
          </p:cNvPr>
          <p:cNvSpPr txBox="1"/>
          <p:nvPr/>
        </p:nvSpPr>
        <p:spPr>
          <a:xfrm>
            <a:off x="261044" y="2006919"/>
            <a:ext cx="52232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нашей схеме видны важные этапы сюжета. Давайте подробно остановимся на каждом.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Как бы вы назвали первую часть?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чём будет вторая часть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96AC0-23E0-440C-B377-57DACE9943A0}"/>
              </a:ext>
            </a:extLst>
          </p:cNvPr>
          <p:cNvSpPr txBox="1"/>
          <p:nvPr/>
        </p:nvSpPr>
        <p:spPr>
          <a:xfrm>
            <a:off x="205953" y="3084137"/>
            <a:ext cx="5278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План рассказа «Мальчики»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Володя приехал с товарищем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Странное поведение мальчиков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 Девочки узнали  о заговоре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Побег в Америку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 Володю 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Чечевицына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задержали в городе</a:t>
            </a:r>
          </a:p>
        </p:txBody>
      </p:sp>
    </p:spTree>
    <p:extLst>
      <p:ext uri="{BB962C8B-B14F-4D97-AF65-F5344CB8AC3E}">
        <p14:creationId xmlns:p14="http://schemas.microsoft.com/office/powerpoint/2010/main" val="2225888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2D533-9935-4E09-B9A6-4FA40B76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2" y="4283618"/>
            <a:ext cx="3621156" cy="239463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733BD-4B51-4463-9961-56EC45A2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85" y="4301907"/>
            <a:ext cx="3264220" cy="2394635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67C54-29EB-43A7-9AE0-1D11FA94E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615" y="4283618"/>
            <a:ext cx="3264221" cy="241902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B97BDC-5C63-4AC7-8FEE-E969A77F92A3}"/>
              </a:ext>
            </a:extLst>
          </p:cNvPr>
          <p:cNvSpPr txBox="1"/>
          <p:nvPr/>
        </p:nvSpPr>
        <p:spPr>
          <a:xfrm>
            <a:off x="9307597" y="3777183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Номинативный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AE748-EF28-4314-B897-FBBABAFE16AD}"/>
              </a:ext>
            </a:extLst>
          </p:cNvPr>
          <p:cNvSpPr txBox="1"/>
          <p:nvPr/>
        </p:nvSpPr>
        <p:spPr>
          <a:xfrm>
            <a:off x="5420654" y="3777183"/>
            <a:ext cx="141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Цитатный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3CEE4-00BF-4865-BF21-AFE46EE6D73E}"/>
              </a:ext>
            </a:extLst>
          </p:cNvPr>
          <p:cNvSpPr txBox="1"/>
          <p:nvPr/>
        </p:nvSpPr>
        <p:spPr>
          <a:xfrm>
            <a:off x="1148936" y="3777183"/>
            <a:ext cx="141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Тезисный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8C97F-8B0D-41FD-A2A2-D83D40F02EA8}"/>
              </a:ext>
            </a:extLst>
          </p:cNvPr>
          <p:cNvSpPr txBox="1"/>
          <p:nvPr/>
        </p:nvSpPr>
        <p:spPr>
          <a:xfrm>
            <a:off x="1187725" y="185813"/>
            <a:ext cx="1016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различными видами плана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3D781F-CF69-4F6F-BC3C-F89EEC85F241}"/>
              </a:ext>
            </a:extLst>
          </p:cNvPr>
          <p:cNvSpPr/>
          <p:nvPr/>
        </p:nvSpPr>
        <p:spPr>
          <a:xfrm>
            <a:off x="315869" y="1743347"/>
            <a:ext cx="11416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Назывной (номинативный</a:t>
            </a: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план состоит из перечисления ключевых слов или словосочетаний. </a:t>
            </a: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Вопросный </a:t>
            </a: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 записывается в формате вопросов к тексту, каждому информативному центру текста соответствует один вопрос. </a:t>
            </a: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Тезисный</a:t>
            </a: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 представляет собой двусоставное предложение и передаёт основное содержание смысловой части текста. </a:t>
            </a: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Цитатный </a:t>
            </a: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 — это последовательность сюжета произведения, оформленная в виде цитат из самого художественного произведения.</a:t>
            </a:r>
            <a:endParaRPr lang="ru-RU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7D9C869-A2D0-4DB9-BA73-2C91DABE3AA1}"/>
              </a:ext>
            </a:extLst>
          </p:cNvPr>
          <p:cNvSpPr/>
          <p:nvPr/>
        </p:nvSpPr>
        <p:spPr>
          <a:xfrm>
            <a:off x="393771" y="1265038"/>
            <a:ext cx="699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оставлять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вопросный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номинативный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цитатный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3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D5C433-8041-4178-AFE5-22190A9663F6}"/>
              </a:ext>
            </a:extLst>
          </p:cNvPr>
          <p:cNvSpPr txBox="1"/>
          <p:nvPr/>
        </p:nvSpPr>
        <p:spPr>
          <a:xfrm>
            <a:off x="164566" y="1043956"/>
            <a:ext cx="91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урок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9807F-120B-4643-809E-88F97F00D759}"/>
              </a:ext>
            </a:extLst>
          </p:cNvPr>
          <p:cNvSpPr txBox="1"/>
          <p:nvPr/>
        </p:nvSpPr>
        <p:spPr>
          <a:xfrm>
            <a:off x="2871216" y="3122313"/>
            <a:ext cx="796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Проверка знания фактического содержания и лексического значения слов: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405E9-DBCC-4EE0-8BAC-FBEEE6DB2B0E}"/>
              </a:ext>
            </a:extLst>
          </p:cNvPr>
          <p:cNvSpPr txBox="1"/>
          <p:nvPr/>
        </p:nvSpPr>
        <p:spPr>
          <a:xfrm>
            <a:off x="2985654" y="3496046"/>
            <a:ext cx="647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.Какая фамилия и отчество у гимназиста Володи? ( Королёв, Иванович)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D784D-F5BD-4251-B8A1-0CD1B6ECF99D}"/>
              </a:ext>
            </a:extLst>
          </p:cNvPr>
          <p:cNvSpPr txBox="1"/>
          <p:nvPr/>
        </p:nvSpPr>
        <p:spPr>
          <a:xfrm>
            <a:off x="2944368" y="3814268"/>
            <a:ext cx="10570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Какого предмета не было?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 них для дороги было уже всё готово: пистолет, два ножа, верёвка, сухари, увеличительное стекло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для добывания огня, компас и четыре рубля денег.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973A3-B250-4094-9ED3-E1C0924C94EE}"/>
              </a:ext>
            </a:extLst>
          </p:cNvPr>
          <p:cNvSpPr txBox="1"/>
          <p:nvPr/>
        </p:nvSpPr>
        <p:spPr>
          <a:xfrm>
            <a:off x="2944368" y="4420448"/>
            <a:ext cx="108630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3  Соедини слово с его лексическим значением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Башлык                    К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рупный дикий североамериканский бык с большой головой и длинной мягкой шерстью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Бизон                     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Остроконечный капюшон с длинными концами, надеваемый поверх головного убора.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521DCD9-4CE8-41C0-84FF-277D07ED7295}"/>
              </a:ext>
            </a:extLst>
          </p:cNvPr>
          <p:cNvGrpSpPr/>
          <p:nvPr/>
        </p:nvGrpSpPr>
        <p:grpSpPr>
          <a:xfrm>
            <a:off x="3048000" y="5620607"/>
            <a:ext cx="237718" cy="1035044"/>
            <a:chOff x="4139158" y="5128082"/>
            <a:chExt cx="286537" cy="125449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F9EDB9C-3FFD-4D09-B92D-2BF4E5FA81E7}"/>
                </a:ext>
              </a:extLst>
            </p:cNvPr>
            <p:cNvSpPr/>
            <p:nvPr/>
          </p:nvSpPr>
          <p:spPr>
            <a:xfrm>
              <a:off x="4139158" y="5650860"/>
              <a:ext cx="256032" cy="225552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7D18674-7F30-4548-A207-5509A424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9158" y="5128082"/>
              <a:ext cx="286537" cy="25605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E2EA066-5C5D-4DD2-8461-A85ABC13A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9158" y="5394806"/>
              <a:ext cx="286537" cy="25605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F3D3BAF-55D6-4D6B-828C-B6FCCD22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9158" y="5870471"/>
              <a:ext cx="286537" cy="256054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B5DCA18-A80E-47F2-8D3E-E966C9F2A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9158" y="6126525"/>
              <a:ext cx="286537" cy="25605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D6A7D53-E695-481D-8DC1-E0154A21B9ED}"/>
              </a:ext>
            </a:extLst>
          </p:cNvPr>
          <p:cNvSpPr txBox="1"/>
          <p:nvPr/>
        </p:nvSpPr>
        <p:spPr>
          <a:xfrm>
            <a:off x="1253051" y="1028567"/>
            <a:ext cx="471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Анализ и  сопоставление, оценка планов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8362F0-72D9-4BCD-8736-9BAAFC5A9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66" y="1397899"/>
            <a:ext cx="723275" cy="7232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2A139B-9839-43DC-A916-0BC258B82DDB}"/>
              </a:ext>
            </a:extLst>
          </p:cNvPr>
          <p:cNvSpPr txBox="1"/>
          <p:nvPr/>
        </p:nvSpPr>
        <p:spPr>
          <a:xfrm>
            <a:off x="2871216" y="5257319"/>
            <a:ext cx="10936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 Восстанови порядок действий планируемого путешествия(Расставь цифры 1-5 :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Жениться на красавицах и обрабатывать плантации.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Сражаться с тиграми и дикарями.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Пройти пешком несколько тысяч вёрст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Добывать золото и слоновую кость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  Пить джин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BBBE5-6421-484A-AF4D-F54FD5E93215}"/>
              </a:ext>
            </a:extLst>
          </p:cNvPr>
          <p:cNvSpPr txBox="1"/>
          <p:nvPr/>
        </p:nvSpPr>
        <p:spPr>
          <a:xfrm>
            <a:off x="1400776" y="116474"/>
            <a:ext cx="830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Проверяем  домашнее задание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666800A-7675-49CE-956B-60345ADAA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67" l="10000" r="90000">
                        <a14:foregroundMark x1="19550" y1="67467" x2="18200" y2="94467"/>
                        <a14:foregroundMark x1="37150" y1="85467" x2="37150" y2="99867"/>
                        <a14:foregroundMark x1="37150" y1="89067" x2="37150" y2="89067"/>
                        <a14:foregroundMark x1="35800" y1="83667" x2="40900" y2="99533"/>
                        <a14:foregroundMark x1="40900" y1="99533" x2="41200" y2="99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528" y="1213233"/>
            <a:ext cx="7522271" cy="5641703"/>
          </a:xfrm>
          <a:prstGeom prst="rect">
            <a:avLst/>
          </a:prstGeom>
          <a:solidFill>
            <a:srgbClr val="F4B23A">
              <a:alpha val="0"/>
            </a:srgbClr>
          </a:solidFill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1F9FB2DE-6515-4C38-BEDB-1FFEE3C5D035}"/>
              </a:ext>
            </a:extLst>
          </p:cNvPr>
          <p:cNvSpPr/>
          <p:nvPr/>
        </p:nvSpPr>
        <p:spPr>
          <a:xfrm>
            <a:off x="7883235" y="1572706"/>
            <a:ext cx="3840481" cy="10969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8BCD11-4A38-4C75-843E-0F61C127F6B2}"/>
              </a:ext>
            </a:extLst>
          </p:cNvPr>
          <p:cNvSpPr txBox="1"/>
          <p:nvPr/>
        </p:nvSpPr>
        <p:spPr>
          <a:xfrm flipH="1">
            <a:off x="8122641" y="1673185"/>
            <a:ext cx="3361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Тесты, викторины ,кроссворды,</a:t>
            </a:r>
          </a:p>
          <a:p>
            <a:r>
              <a:rPr lang="ru-RU" dirty="0"/>
              <a:t>«Да-нет», </a:t>
            </a:r>
          </a:p>
          <a:p>
            <a:r>
              <a:rPr lang="ru-RU" dirty="0"/>
              <a:t>вопросы «Ты-мне, я-тебе»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18DB9-AC27-4A18-BD17-DE1AEBD2E4AA}"/>
              </a:ext>
            </a:extLst>
          </p:cNvPr>
          <p:cNvSpPr txBox="1"/>
          <p:nvPr/>
        </p:nvSpPr>
        <p:spPr>
          <a:xfrm>
            <a:off x="1253051" y="1647466"/>
            <a:ext cx="5480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Критерии проверки плана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1 Установленное  количество  частей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и соответствие делению на смысловые части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 Соответствие заданному типу плана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3 Названия соответствуют содержанию </a:t>
            </a:r>
          </a:p>
        </p:txBody>
      </p:sp>
    </p:spTree>
    <p:extLst>
      <p:ext uri="{BB962C8B-B14F-4D97-AF65-F5344CB8AC3E}">
        <p14:creationId xmlns:p14="http://schemas.microsoft.com/office/powerpoint/2010/main" val="801142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1C05F98-48BE-421F-960F-EC30D4765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9" t="24717" r="15017" b="11066"/>
          <a:stretch/>
        </p:blipFill>
        <p:spPr>
          <a:xfrm>
            <a:off x="4337222" y="2055090"/>
            <a:ext cx="7944232" cy="46457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5978DF3-7897-48A6-8488-E784353097CB}"/>
              </a:ext>
            </a:extLst>
          </p:cNvPr>
          <p:cNvSpPr/>
          <p:nvPr/>
        </p:nvSpPr>
        <p:spPr>
          <a:xfrm>
            <a:off x="44608" y="4611247"/>
            <a:ext cx="5145007" cy="20895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72E31-9F35-41D1-94F3-357F0E2370E2}"/>
              </a:ext>
            </a:extLst>
          </p:cNvPr>
          <p:cNvSpPr txBox="1"/>
          <p:nvPr/>
        </p:nvSpPr>
        <p:spPr>
          <a:xfrm>
            <a:off x="2737422" y="369947"/>
            <a:ext cx="681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Интерпретируем текст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F74B9-FE55-4B6B-AA1C-E9FCF4FA7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776" y="1699908"/>
            <a:ext cx="6149677" cy="2313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8A5EF6-F526-47D5-AF5D-1F3F84AB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" y="1729740"/>
            <a:ext cx="5240357" cy="2527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15EAA6-DBA9-442A-9044-A30FACDF5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776" y="4351359"/>
            <a:ext cx="6149677" cy="2349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AAE75-1D00-4295-BDA6-F53749C6B14A}"/>
              </a:ext>
            </a:extLst>
          </p:cNvPr>
          <p:cNvSpPr txBox="1"/>
          <p:nvPr/>
        </p:nvSpPr>
        <p:spPr>
          <a:xfrm>
            <a:off x="6334298" y="2165298"/>
            <a:ext cx="5813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:Расскажи о традициях дворянских семей на примере семьи Королёвых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Отметьте предполагаемый маршрут на карте мира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в Пермь… — тихо говорил </a:t>
            </a:r>
            <a:r>
              <a:rPr lang="ru-RU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Чечевицын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— оттуда в Тюмень… потом Томск… потом… потом… в Камчатку… Отсюда самоеды перевезут на лодках через Берингов пролив… Вот тебе и Америка…».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D8495-8723-4000-A7EE-1593FCCCF880}"/>
              </a:ext>
            </a:extLst>
          </p:cNvPr>
          <p:cNvSpPr txBox="1"/>
          <p:nvPr/>
        </p:nvSpPr>
        <p:spPr>
          <a:xfrm>
            <a:off x="6667924" y="1824617"/>
            <a:ext cx="367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Работа с информацией             проект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2DA49-746E-49D2-8670-21D43C811A63}"/>
              </a:ext>
            </a:extLst>
          </p:cNvPr>
          <p:cNvSpPr txBox="1"/>
          <p:nvPr/>
        </p:nvSpPr>
        <p:spPr>
          <a:xfrm>
            <a:off x="277436" y="1941437"/>
            <a:ext cx="4801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ты думаешь, смогли бы герои добраться до Америки, если бы их не поймали ? Почему</a:t>
            </a:r>
            <a:r>
              <a:rPr lang="ru-RU" dirty="0">
                <a:solidFill>
                  <a:prstClr val="black"/>
                </a:solidFill>
              </a:rPr>
              <a:t>?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Почему девочки не рассказали родителям о заговоре?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Докажи своё мнение строчками текста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Это произведение смешное или грустное?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Почему ты так думаешь?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3AB3C-09AE-4D51-8095-F4AFC8134B16}"/>
              </a:ext>
            </a:extLst>
          </p:cNvPr>
          <p:cNvSpPr txBox="1"/>
          <p:nvPr/>
        </p:nvSpPr>
        <p:spPr>
          <a:xfrm>
            <a:off x="6508127" y="4830468"/>
            <a:ext cx="3992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Знаешь ли ты произведение с таким же названием «Мальчики»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В. И. Белова?</a:t>
            </a:r>
          </a:p>
          <a:p>
            <a:pPr lvl="0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:Кого из известных литературных героев тебе напоминает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Чечевицын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:Читал ли ты другие произведения о жизни гимназистов?</a:t>
            </a:r>
          </a:p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49451-3EAF-408B-81C0-96116F3559FC}"/>
              </a:ext>
            </a:extLst>
          </p:cNvPr>
          <p:cNvSpPr txBox="1"/>
          <p:nvPr/>
        </p:nvSpPr>
        <p:spPr>
          <a:xfrm>
            <a:off x="6768755" y="4472331"/>
            <a:ext cx="3768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Произведение         произведение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2ABE9D3-E7FC-4C61-BA62-3DA2C834CCA8}"/>
              </a:ext>
            </a:extLst>
          </p:cNvPr>
          <p:cNvCxnSpPr>
            <a:cxnSpLocks/>
          </p:cNvCxnSpPr>
          <p:nvPr/>
        </p:nvCxnSpPr>
        <p:spPr>
          <a:xfrm>
            <a:off x="8211958" y="4626219"/>
            <a:ext cx="292608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0E8C81-E7EE-4DBB-9350-CC4E80AC0D5C}"/>
              </a:ext>
            </a:extLst>
          </p:cNvPr>
          <p:cNvSpPr txBox="1"/>
          <p:nvPr/>
        </p:nvSpPr>
        <p:spPr>
          <a:xfrm>
            <a:off x="570307" y="1006954"/>
            <a:ext cx="1152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Толкование или интерпретация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предполагает извлечение такой информации, которая не сообщается напрямую.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62BF57-0344-4FFD-9867-DF158CD5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944463" y="1893826"/>
            <a:ext cx="524301" cy="2630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C986AF-5C3E-42C4-B37F-C0D1DBEBA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28" y="4968892"/>
            <a:ext cx="1127712" cy="1553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9AE2E7-3747-422C-9464-39DB3564A9E3}"/>
              </a:ext>
            </a:extLst>
          </p:cNvPr>
          <p:cNvSpPr txBox="1"/>
          <p:nvPr/>
        </p:nvSpPr>
        <p:spPr>
          <a:xfrm>
            <a:off x="1418504" y="4798458"/>
            <a:ext cx="4146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Валентин Серов Дети (Саша и Юра Серовы).1899г.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D364CE-A77B-4916-8349-9B667911C207}"/>
              </a:ext>
            </a:extLst>
          </p:cNvPr>
          <p:cNvSpPr txBox="1"/>
          <p:nvPr/>
        </p:nvSpPr>
        <p:spPr>
          <a:xfrm>
            <a:off x="1418504" y="5429153"/>
            <a:ext cx="3765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Эта картина В. Серова создана примерно в одно время с рассказом Чехова. А что ещё объединяет эти произведения?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7AC0ADB-8E9B-4540-80F8-ADCC25757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270" y="4968892"/>
            <a:ext cx="1092454" cy="162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27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6F893F-1894-4E00-805E-5FA594ECCEB9}"/>
              </a:ext>
            </a:extLst>
          </p:cNvPr>
          <p:cNvSpPr txBox="1"/>
          <p:nvPr/>
        </p:nvSpPr>
        <p:spPr>
          <a:xfrm>
            <a:off x="304800" y="203249"/>
            <a:ext cx="11045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Характеризуем главных героев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447A626-0F5A-4345-8A2E-02C358532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50149"/>
              </p:ext>
            </p:extLst>
          </p:nvPr>
        </p:nvGraphicFramePr>
        <p:xfrm>
          <a:off x="264463" y="2535064"/>
          <a:ext cx="11663074" cy="318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600">
                  <a:extLst>
                    <a:ext uri="{9D8B030D-6E8A-4147-A177-3AD203B41FA5}">
                      <a16:colId xmlns:a16="http://schemas.microsoft.com/office/drawing/2014/main" val="1219567305"/>
                    </a:ext>
                  </a:extLst>
                </a:gridCol>
                <a:gridCol w="2819220">
                  <a:extLst>
                    <a:ext uri="{9D8B030D-6E8A-4147-A177-3AD203B41FA5}">
                      <a16:colId xmlns:a16="http://schemas.microsoft.com/office/drawing/2014/main" val="1605428296"/>
                    </a:ext>
                  </a:extLst>
                </a:gridCol>
                <a:gridCol w="6063254">
                  <a:extLst>
                    <a:ext uri="{9D8B030D-6E8A-4147-A177-3AD203B41FA5}">
                      <a16:colId xmlns:a16="http://schemas.microsoft.com/office/drawing/2014/main" val="1685029803"/>
                    </a:ext>
                  </a:extLst>
                </a:gridCol>
              </a:tblGrid>
              <a:tr h="586328">
                <a:tc>
                  <a:txBody>
                    <a:bodyPr/>
                    <a:lstStyle/>
                    <a:p>
                      <a:r>
                        <a:rPr lang="ru-RU" dirty="0"/>
                        <a:t>Критерии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Володя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Чечевицын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897398"/>
                  </a:ext>
                </a:extLst>
              </a:tr>
              <a:tr h="97032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Внешний вид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Пухл и бел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Худ, смугл, покрыт веснушками, волосы у него были щетинистые, глаза узенькие, губы толстые, вообще был он очень некрасив.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33362"/>
                  </a:ext>
                </a:extLst>
              </a:tr>
              <a:tr h="8154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 через поступки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Весёлый, разговорчивый,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Суровое, надменное лицо, угрюмый, молчаливый, ни разу не улыбнулся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147282"/>
                  </a:ext>
                </a:extLst>
              </a:tr>
              <a:tr h="81546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 другим людям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16002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87159B-1D3A-40A5-96AF-6761F516FA5D}"/>
              </a:ext>
            </a:extLst>
          </p:cNvPr>
          <p:cNvSpPr/>
          <p:nvPr/>
        </p:nvSpPr>
        <p:spPr>
          <a:xfrm>
            <a:off x="269650" y="1135356"/>
            <a:ext cx="4482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Анализировать текст: характеризовать героя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B1D6C5-3380-4A4F-AA09-1511CB4388DA}"/>
              </a:ext>
            </a:extLst>
          </p:cNvPr>
          <p:cNvSpPr/>
          <p:nvPr/>
        </p:nvSpPr>
        <p:spPr>
          <a:xfrm>
            <a:off x="272894" y="1484077"/>
            <a:ext cx="11663074" cy="612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равнивать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одного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предложенным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критериям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самостоятельно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выбирать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сопоставления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поступков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контрасту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аналогии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2A3EE3-7D09-4C44-9F46-0457D2BF5AA8}"/>
              </a:ext>
            </a:extLst>
          </p:cNvPr>
          <p:cNvSpPr/>
          <p:nvPr/>
        </p:nvSpPr>
        <p:spPr>
          <a:xfrm>
            <a:off x="304800" y="2146787"/>
            <a:ext cx="5905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Групповая работа 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«Сравнение образов главных героев»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D92B64-0BD0-4980-A232-3E4AC817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3" y="5864961"/>
            <a:ext cx="6114818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6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7BCC6014-6127-49C8-9E54-39045B304B10}"/>
              </a:ext>
            </a:extLst>
          </p:cNvPr>
          <p:cNvSpPr/>
          <p:nvPr/>
        </p:nvSpPr>
        <p:spPr>
          <a:xfrm>
            <a:off x="1959511" y="3152331"/>
            <a:ext cx="1422622" cy="13825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38A928-5939-48AE-99EA-E6AA9A5A25A4}"/>
              </a:ext>
            </a:extLst>
          </p:cNvPr>
          <p:cNvSpPr/>
          <p:nvPr/>
        </p:nvSpPr>
        <p:spPr>
          <a:xfrm>
            <a:off x="1495409" y="270890"/>
            <a:ext cx="9679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Характеризуем главных героев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42034-82C0-4FA1-AB3C-EC341410EE3F}"/>
              </a:ext>
            </a:extLst>
          </p:cNvPr>
          <p:cNvSpPr txBox="1"/>
          <p:nvPr/>
        </p:nvSpPr>
        <p:spPr>
          <a:xfrm>
            <a:off x="1170387" y="1095804"/>
            <a:ext cx="6785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Групповая работа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«Сравнение образов главных героев»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F7ADC4-1153-4088-A8B2-95A56378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3" y="5976662"/>
            <a:ext cx="729735" cy="7297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773A5D-629D-49CC-8713-EC7528A9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19" t="34492" r="24261" b="44985"/>
          <a:stretch/>
        </p:blipFill>
        <p:spPr>
          <a:xfrm>
            <a:off x="7294584" y="4063619"/>
            <a:ext cx="4569926" cy="1851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C2500-11D4-46C7-8FD0-F10E670731D7}"/>
              </a:ext>
            </a:extLst>
          </p:cNvPr>
          <p:cNvSpPr txBox="1"/>
          <p:nvPr/>
        </p:nvSpPr>
        <p:spPr>
          <a:xfrm>
            <a:off x="1199997" y="1472425"/>
            <a:ext cx="54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заданий в группах: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 Кто я? (Расскажи о себе от лица героя)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 Заполни сравнительную таблицу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 сравнительную таблицу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Соотнеси характеристики с главными  героями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4268E0-4C2E-41A6-88C3-04C1F7F7B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02" y="1675474"/>
            <a:ext cx="953185" cy="95318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963331-66B4-4C2E-88EA-9F4F51E76A76}"/>
              </a:ext>
            </a:extLst>
          </p:cNvPr>
          <p:cNvSpPr/>
          <p:nvPr/>
        </p:nvSpPr>
        <p:spPr>
          <a:xfrm>
            <a:off x="7217664" y="1548858"/>
            <a:ext cx="4757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Отвечаем на поставленные вопросы: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меняются взаимоотношения мальчиков?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относятся взрослые к поступку мальчиков?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относится к героям ? 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относишься к мальчикам?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6E404-6287-4942-9CDA-1BDDF09C9622}"/>
              </a:ext>
            </a:extLst>
          </p:cNvPr>
          <p:cNvSpPr txBox="1"/>
          <p:nvPr/>
        </p:nvSpPr>
        <p:spPr>
          <a:xfrm>
            <a:off x="958808" y="6015879"/>
            <a:ext cx="5822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/>
              <a:t>: Расскажи об одном из героев ( Мини-сочинение на уроке или домашнее задание)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109089-3406-4BF7-A777-372693B4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468" y="3219433"/>
            <a:ext cx="1582871" cy="13979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68D8DC-75BF-455D-B4AE-4230F17FC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31" y="4521032"/>
            <a:ext cx="2755631" cy="5243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CEC327-C781-41F2-A232-DC6DC8676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227" y="5436338"/>
            <a:ext cx="2308195" cy="5243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5336ED-039A-4475-94FB-6CE839E01D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51" y="3797979"/>
            <a:ext cx="1091543" cy="5243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82287A-8C01-4711-8EC8-CAC7972AE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950" y="5452361"/>
            <a:ext cx="1513240" cy="5243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60F49E2-7E57-4CA5-9B32-1DE236B62590}"/>
              </a:ext>
            </a:extLst>
          </p:cNvPr>
          <p:cNvSpPr txBox="1"/>
          <p:nvPr/>
        </p:nvSpPr>
        <p:spPr>
          <a:xfrm>
            <a:off x="870217" y="4587682"/>
            <a:ext cx="255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Молчаливый, относится к другим надменно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6B838D-1004-4A81-A803-862C4A795292}"/>
              </a:ext>
            </a:extLst>
          </p:cNvPr>
          <p:cNvSpPr txBox="1"/>
          <p:nvPr/>
        </p:nvSpPr>
        <p:spPr>
          <a:xfrm>
            <a:off x="1526462" y="5576013"/>
            <a:ext cx="2343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Весёлый ,разговорчивый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448B6A-082C-4003-842E-36707D941A94}"/>
              </a:ext>
            </a:extLst>
          </p:cNvPr>
          <p:cNvSpPr txBox="1"/>
          <p:nvPr/>
        </p:nvSpPr>
        <p:spPr>
          <a:xfrm>
            <a:off x="4704292" y="5576013"/>
            <a:ext cx="1396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Смуглый и худой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E97FD-4156-44D9-A926-F7A6F89A96D0}"/>
              </a:ext>
            </a:extLst>
          </p:cNvPr>
          <p:cNvSpPr txBox="1"/>
          <p:nvPr/>
        </p:nvSpPr>
        <p:spPr>
          <a:xfrm>
            <a:off x="517445" y="3912838"/>
            <a:ext cx="1422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Угрюмый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F6A6C6-19EC-4A56-A720-354E85730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965" y="3173638"/>
            <a:ext cx="1438781" cy="13961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7E0777-20A7-4968-A7EF-D618E992B773}"/>
              </a:ext>
            </a:extLst>
          </p:cNvPr>
          <p:cNvSpPr/>
          <p:nvPr/>
        </p:nvSpPr>
        <p:spPr>
          <a:xfrm>
            <a:off x="7217665" y="3568184"/>
            <a:ext cx="4575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Почему мальчики решились на побег?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BD311-C08E-4E15-988F-0AFFB7F4D93A}"/>
              </a:ext>
            </a:extLst>
          </p:cNvPr>
          <p:cNvSpPr txBox="1"/>
          <p:nvPr/>
        </p:nvSpPr>
        <p:spPr>
          <a:xfrm>
            <a:off x="7294584" y="6015879"/>
            <a:ext cx="435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Учебник «Литературное чтение» 4 класс,1 часть»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C14577D-EEB6-4E70-A4A1-89E2B3842471}"/>
              </a:ext>
            </a:extLst>
          </p:cNvPr>
          <p:cNvSpPr/>
          <p:nvPr/>
        </p:nvSpPr>
        <p:spPr>
          <a:xfrm>
            <a:off x="3869957" y="4654096"/>
            <a:ext cx="2353867" cy="4753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45B03-C9A6-4983-945B-1EF42C1C9A8F}"/>
              </a:ext>
            </a:extLst>
          </p:cNvPr>
          <p:cNvSpPr txBox="1"/>
          <p:nvPr/>
        </p:nvSpPr>
        <p:spPr>
          <a:xfrm>
            <a:off x="3823191" y="4820275"/>
            <a:ext cx="2901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Полноватый ,со светлой кожей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DE6A98-C38F-49E2-A74C-E8C9F964AA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885" y1="52079" x2="43035" y2="52079"/>
                        <a14:foregroundMark x1="38552" y1="47840" x2="33949" y2="42794"/>
                        <a14:foregroundMark x1="33949" y1="42794" x2="28013" y2="41542"/>
                        <a14:foregroundMark x1="28013" y1="41542" x2="22714" y2="44812"/>
                        <a14:foregroundMark x1="22714" y1="44812" x2="19564" y2="59386"/>
                        <a14:foregroundMark x1="19564" y1="59386" x2="21684" y2="65805"/>
                        <a14:foregroundMark x1="21684" y1="65805" x2="27317" y2="70044"/>
                        <a14:foregroundMark x1="27317" y1="70044" x2="33798" y2="70569"/>
                        <a14:foregroundMark x1="33798" y1="70569" x2="42823" y2="59144"/>
                        <a14:foregroundMark x1="42823" y1="59144" x2="43216" y2="52079"/>
                        <a14:foregroundMark x1="43216" y1="52079" x2="42913" y2="51554"/>
                        <a14:foregroundMark x1="24712" y1="65805" x2="23047" y2="58417"/>
                        <a14:foregroundMark x1="23047" y1="58417" x2="25500" y2="64958"/>
                        <a14:foregroundMark x1="25500" y1="64958" x2="29437" y2="70044"/>
                        <a14:foregroundMark x1="29437" y1="70044" x2="35706" y2="66774"/>
                        <a14:foregroundMark x1="35706" y1="66774" x2="29376" y2="65927"/>
                        <a14:foregroundMark x1="29376" y1="65927" x2="35221" y2="64635"/>
                        <a14:foregroundMark x1="35221" y1="64635" x2="38159" y2="56318"/>
                        <a14:foregroundMark x1="38159" y1="56318" x2="37523" y2="48284"/>
                        <a14:foregroundMark x1="37523" y1="48284" x2="36190" y2="59911"/>
                        <a14:foregroundMark x1="36190" y1="59911" x2="35463" y2="46387"/>
                        <a14:foregroundMark x1="35463" y1="46387" x2="38159" y2="58296"/>
                        <a14:foregroundMark x1="38159" y1="58296" x2="26832" y2="59669"/>
                        <a14:foregroundMark x1="26832" y1="59669" x2="34434" y2="61486"/>
                        <a14:foregroundMark x1="34434" y1="61486" x2="26287" y2="55995"/>
                        <a14:foregroundMark x1="26287" y1="55995" x2="32526" y2="60961"/>
                        <a14:foregroundMark x1="32526" y1="60961" x2="25803" y2="60759"/>
                        <a14:foregroundMark x1="25803" y1="60759" x2="33162" y2="60961"/>
                        <a14:foregroundMark x1="33162" y1="60961" x2="26136" y2="56924"/>
                        <a14:foregroundMark x1="26136" y1="56924" x2="31193" y2="63060"/>
                        <a14:foregroundMark x1="31193" y1="63060" x2="28498" y2="54824"/>
                        <a14:foregroundMark x1="28498" y1="54824" x2="35221" y2="55874"/>
                        <a14:foregroundMark x1="35221" y1="55874" x2="25318" y2="51151"/>
                        <a14:foregroundMark x1="25318" y1="51151" x2="32071" y2="58821"/>
                        <a14:foregroundMark x1="32071" y1="58821" x2="37614" y2="57449"/>
                        <a14:foregroundMark x1="37614" y1="57449" x2="29225" y2="52200"/>
                        <a14:foregroundMark x1="29225" y1="52200" x2="36493" y2="55793"/>
                        <a14:foregroundMark x1="36493" y1="55793" x2="32465" y2="50585"/>
                        <a14:foregroundMark x1="32465" y1="50585" x2="26348" y2="49455"/>
                        <a14:foregroundMark x1="26348" y1="49455" x2="31284" y2="53896"/>
                        <a14:foregroundMark x1="31284" y1="53896" x2="38068" y2="55995"/>
                        <a14:foregroundMark x1="38068" y1="55995" x2="31829" y2="51756"/>
                        <a14:foregroundMark x1="31829" y1="51756" x2="25803" y2="51151"/>
                        <a14:foregroundMark x1="25803" y1="51151" x2="31496" y2="54300"/>
                        <a14:foregroundMark x1="31496" y1="54300" x2="37674" y2="54623"/>
                        <a14:foregroundMark x1="37674" y1="54623" x2="31587" y2="48082"/>
                        <a14:foregroundMark x1="31587" y1="48082" x2="25560" y2="45216"/>
                        <a14:foregroundMark x1="25560" y1="45216" x2="32950" y2="48688"/>
                        <a14:foregroundMark x1="32950" y1="48688" x2="30466" y2="66451"/>
                        <a14:foregroundMark x1="30466" y1="66451" x2="33889" y2="48163"/>
                        <a14:foregroundMark x1="33889" y1="48163" x2="32859" y2="58619"/>
                        <a14:foregroundMark x1="32859" y1="58619" x2="35615" y2="50828"/>
                        <a14:foregroundMark x1="35615" y1="50828" x2="34585" y2="65482"/>
                        <a14:foregroundMark x1="34585" y1="65482" x2="36584" y2="47315"/>
                        <a14:foregroundMark x1="36584" y1="47315" x2="37371" y2="60113"/>
                        <a14:foregroundMark x1="37371" y1="60113" x2="34040" y2="48284"/>
                        <a14:foregroundMark x1="34040" y1="48284" x2="32314" y2="59467"/>
                        <a14:foregroundMark x1="32314" y1="59467" x2="32768" y2="51029"/>
                        <a14:foregroundMark x1="32768" y1="51029" x2="32465" y2="63706"/>
                        <a14:foregroundMark x1="32465" y1="63706" x2="32859" y2="55793"/>
                        <a14:foregroundMark x1="32859" y1="55793" x2="28982" y2="47961"/>
                        <a14:foregroundMark x1="28982" y1="47961" x2="28498" y2="59911"/>
                        <a14:foregroundMark x1="28498" y1="59911" x2="29225" y2="52523"/>
                        <a14:foregroundMark x1="29225" y1="52523" x2="28649" y2="64231"/>
                        <a14:foregroundMark x1="28649" y1="64231" x2="27862" y2="53048"/>
                        <a14:foregroundMark x1="27862" y1="53048" x2="27559" y2="61284"/>
                        <a14:foregroundMark x1="27559" y1="61284" x2="30800" y2="66855"/>
                        <a14:foregroundMark x1="30800" y1="66855" x2="38159" y2="62737"/>
                        <a14:foregroundMark x1="38159" y1="62737" x2="38552" y2="63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26075" r="51594" b="15036"/>
          <a:stretch/>
        </p:blipFill>
        <p:spPr>
          <a:xfrm rot="5400000">
            <a:off x="4416851" y="2904083"/>
            <a:ext cx="1488368" cy="18127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390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2927E8-1FD6-42AD-8B79-6622A3A6993D}"/>
              </a:ext>
            </a:extLst>
          </p:cNvPr>
          <p:cNvSpPr/>
          <p:nvPr/>
        </p:nvSpPr>
        <p:spPr>
          <a:xfrm>
            <a:off x="7156166" y="5205683"/>
            <a:ext cx="4779160" cy="15897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FE7B5-FDD5-4472-AE56-9FB58BB47003}"/>
              </a:ext>
            </a:extLst>
          </p:cNvPr>
          <p:cNvSpPr txBox="1"/>
          <p:nvPr/>
        </p:nvSpPr>
        <p:spPr>
          <a:xfrm>
            <a:off x="673768" y="39324"/>
            <a:ext cx="11261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Формулируем главную мысль произведения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3BBA9-CE89-440B-B909-BA2B2D66E358}"/>
              </a:ext>
            </a:extLst>
          </p:cNvPr>
          <p:cNvSpPr txBox="1"/>
          <p:nvPr/>
        </p:nvSpPr>
        <p:spPr>
          <a:xfrm>
            <a:off x="7156166" y="3406572"/>
            <a:ext cx="4423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нализ возникших чувств, ассоциаций</a:t>
            </a:r>
          </a:p>
          <a:p>
            <a:pPr lvl="0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опоставление образов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главных героев</a:t>
            </a:r>
          </a:p>
          <a:p>
            <a:pPr lvl="0"/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ценка позиции автора</a:t>
            </a:r>
          </a:p>
          <a:p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оотнесение с жизненным опытом читателя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219DB-D2FB-4C55-8C02-F8DEFEF74D15}"/>
              </a:ext>
            </a:extLst>
          </p:cNvPr>
          <p:cNvSpPr txBox="1"/>
          <p:nvPr/>
        </p:nvSpPr>
        <p:spPr>
          <a:xfrm>
            <a:off x="533398" y="1233013"/>
            <a:ext cx="10611854" cy="60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Анализировать текст: определять тему и главную мысль, озаглавливать текст с использованием темы или основной мысли,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B5268E-C1C0-4F3E-8BE4-AF288ECA9C1A}"/>
              </a:ext>
            </a:extLst>
          </p:cNvPr>
          <p:cNvSpPr/>
          <p:nvPr/>
        </p:nvSpPr>
        <p:spPr>
          <a:xfrm>
            <a:off x="7239750" y="5233200"/>
            <a:ext cx="4779160" cy="1391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работы: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Нахождение  основной мысли  в предложениях текста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из предложенных утверждений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пословиц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F5B19C-82AA-470F-A255-F7225B2E6A0F}"/>
              </a:ext>
            </a:extLst>
          </p:cNvPr>
          <p:cNvSpPr/>
          <p:nvPr/>
        </p:nvSpPr>
        <p:spPr>
          <a:xfrm>
            <a:off x="2159940" y="1502454"/>
            <a:ext cx="5983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оценивать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мнение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авторов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героях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своё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ним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87D7DCE-6706-4774-ABA3-1F6A8D29848A}"/>
              </a:ext>
            </a:extLst>
          </p:cNvPr>
          <p:cNvSpPr/>
          <p:nvPr/>
        </p:nvSpPr>
        <p:spPr>
          <a:xfrm>
            <a:off x="673768" y="1813109"/>
            <a:ext cx="5909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dirty="0">
                <a:solidFill>
                  <a:prstClr val="black"/>
                </a:solidFill>
              </a:rPr>
              <a:t>Вспомни свои ассоциации к названию «Мальчики» перед чтением,</a:t>
            </a:r>
          </a:p>
          <a:p>
            <a:r>
              <a:rPr lang="ru-RU" dirty="0">
                <a:solidFill>
                  <a:prstClr val="black"/>
                </a:solidFill>
              </a:rPr>
              <a:t> оправдались ли они? Предложи другое название рассказу ?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520AEF-3BC4-4D86-868C-AF7EC1D0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58" y="5968314"/>
            <a:ext cx="935451" cy="935451"/>
          </a:xfrm>
          <a:prstGeom prst="rect">
            <a:avLst/>
          </a:prstGeom>
        </p:spPr>
      </p:pic>
      <p:pic>
        <p:nvPicPr>
          <p:cNvPr id="14" name="Google Shape;576;g2a1fbf6c875_2_138">
            <a:extLst>
              <a:ext uri="{FF2B5EF4-FFF2-40B4-BE49-F238E27FC236}">
                <a16:creationId xmlns:a16="http://schemas.microsoft.com/office/drawing/2014/main" id="{9A05AE02-D407-4ACC-A4A4-23FA6A32E0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9874"/>
          <a:stretch/>
        </p:blipFill>
        <p:spPr>
          <a:xfrm>
            <a:off x="102231" y="3789363"/>
            <a:ext cx="5569521" cy="300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361C5A-CAD7-4E15-9D01-7D1461125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3" y="3523488"/>
            <a:ext cx="570956" cy="5709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BC4958-55C8-40EC-B5E2-658B00DB1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1" y="1790281"/>
            <a:ext cx="572118" cy="5721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9C732-6D75-488C-9F50-BFCBEE772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96773">
            <a:off x="10787735" y="3454225"/>
            <a:ext cx="1877551" cy="1887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275CEC-D514-4655-A785-97825AF81A0A}"/>
              </a:ext>
            </a:extLst>
          </p:cNvPr>
          <p:cNvSpPr txBox="1"/>
          <p:nvPr/>
        </p:nvSpPr>
        <p:spPr>
          <a:xfrm>
            <a:off x="673768" y="2938713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Что хотел нам сказать А. П. Чехов своим произведением? Какова главная мысль рассказа?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E5D1A-0319-4B65-B41D-05E2103B4A06}"/>
              </a:ext>
            </a:extLst>
          </p:cNvPr>
          <p:cNvSpPr txBox="1"/>
          <p:nvPr/>
        </p:nvSpPr>
        <p:spPr>
          <a:xfrm>
            <a:off x="7302841" y="1936895"/>
            <a:ext cx="44236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Бывали ли в твоей жизни подобные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ситуации? Расскажи.</a:t>
            </a:r>
          </a:p>
        </p:txBody>
      </p:sp>
    </p:spTree>
    <p:extLst>
      <p:ext uri="{BB962C8B-B14F-4D97-AF65-F5344CB8AC3E}">
        <p14:creationId xmlns:p14="http://schemas.microsoft.com/office/powerpoint/2010/main" val="2966388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E96521-2F5B-42A6-896E-708329191ADC}"/>
              </a:ext>
            </a:extLst>
          </p:cNvPr>
          <p:cNvSpPr/>
          <p:nvPr/>
        </p:nvSpPr>
        <p:spPr>
          <a:xfrm>
            <a:off x="705996" y="2995015"/>
            <a:ext cx="5284694" cy="16004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B2DF2-7DBA-401F-81AB-3CCD10AFC27C}"/>
              </a:ext>
            </a:extLst>
          </p:cNvPr>
          <p:cNvSpPr txBox="1"/>
          <p:nvPr/>
        </p:nvSpPr>
        <p:spPr>
          <a:xfrm>
            <a:off x="441434" y="137223"/>
            <a:ext cx="10452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Творческое задание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B65A1-9F8C-40D1-B469-75E0BB93FFC9}"/>
              </a:ext>
            </a:extLst>
          </p:cNvPr>
          <p:cNvSpPr txBox="1"/>
          <p:nvPr/>
        </p:nvSpPr>
        <p:spPr>
          <a:xfrm>
            <a:off x="535715" y="1629120"/>
            <a:ext cx="7866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Представь, что ты снимешь фильм по  этому рассказу.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Подготовь финальные кадры с одним из главных героев. </a:t>
            </a:r>
          </a:p>
          <a:p>
            <a:pPr marL="271463" indent="-271463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Подумай, </a:t>
            </a:r>
            <a:r>
              <a:rPr lang="ru-RU" sz="1600" u="sng" dirty="0">
                <a:latin typeface="Arial" panose="020B0604020202020204" pitchFamily="34" charset="0"/>
                <a:cs typeface="Arial" panose="020B0604020202020204" pitchFamily="34" charset="0"/>
              </a:rPr>
              <a:t>кого из главных героев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ты изобразишь, и с какими словами он  обратится к зрителям или другим героям?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EAB32E-53F2-465C-8FD8-6D6B8402F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39" y="3361964"/>
            <a:ext cx="1079574" cy="1074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140EC-17C2-43D1-9876-01EE1BEADC22}"/>
              </a:ext>
            </a:extLst>
          </p:cNvPr>
          <p:cNvSpPr txBox="1"/>
          <p:nvPr/>
        </p:nvSpPr>
        <p:spPr>
          <a:xfrm>
            <a:off x="2026216" y="3178490"/>
            <a:ext cx="38606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Варианты творческого задания: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Рисунок героя и его реплика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Мультфильм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Озвученный рисунок при помощи ИИ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Видеофрагмент с куклой на палочке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CB611-41E6-4E65-9679-DE4B6179278C}"/>
              </a:ext>
            </a:extLst>
          </p:cNvPr>
          <p:cNvSpPr txBox="1"/>
          <p:nvPr/>
        </p:nvSpPr>
        <p:spPr>
          <a:xfrm>
            <a:off x="660889" y="1103008"/>
            <a:ext cx="10452538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Анализировать и создавать текстовую, видео, графическую, звуковую информацию в соответствии с учебной задачей;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FEE573-0AAD-4836-8F5E-01706023D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12" y="2981582"/>
            <a:ext cx="1225099" cy="1610016"/>
          </a:xfrm>
          <a:prstGeom prst="rect">
            <a:avLst/>
          </a:prstGeom>
        </p:spPr>
      </p:pic>
      <p:pic>
        <p:nvPicPr>
          <p:cNvPr id="11" name="video-23-10-25-21-05">
            <a:hlinkClick r:id="" action="ppaction://media"/>
            <a:extLst>
              <a:ext uri="{FF2B5EF4-FFF2-40B4-BE49-F238E27FC236}">
                <a16:creationId xmlns:a16="http://schemas.microsoft.com/office/drawing/2014/main" id="{3395055C-9A6D-4E93-8674-56D59464A4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5710" y="1629120"/>
            <a:ext cx="2540148" cy="3867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50B329-D879-4D3C-9EA8-E696076906CD}"/>
              </a:ext>
            </a:extLst>
          </p:cNvPr>
          <p:cNvSpPr txBox="1"/>
          <p:nvPr/>
        </p:nvSpPr>
        <p:spPr>
          <a:xfrm>
            <a:off x="660889" y="4870827"/>
            <a:ext cx="23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по уроку: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4A14-D12A-4CCC-9E13-418D74DA064C}"/>
              </a:ext>
            </a:extLst>
          </p:cNvPr>
          <p:cNvSpPr txBox="1"/>
          <p:nvPr/>
        </p:nvSpPr>
        <p:spPr>
          <a:xfrm>
            <a:off x="660889" y="5362836"/>
            <a:ext cx="865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прочтения этого произведения, чтобы ты добавил в </a:t>
            </a:r>
          </a:p>
          <a:p>
            <a:r>
              <a:rPr lang="ru-RU" dirty="0"/>
              <a:t>сообщение о Чехове? Что ты нового о нём узнал? </a:t>
            </a:r>
          </a:p>
        </p:txBody>
      </p:sp>
    </p:spTree>
    <p:extLst>
      <p:ext uri="{BB962C8B-B14F-4D97-AF65-F5344CB8AC3E}">
        <p14:creationId xmlns:p14="http://schemas.microsoft.com/office/powerpoint/2010/main" val="11152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0D0119-98AD-4CD3-B314-FF215CA49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5" r="7599"/>
          <a:stretch/>
        </p:blipFill>
        <p:spPr>
          <a:xfrm>
            <a:off x="9922757" y="4551478"/>
            <a:ext cx="1995626" cy="21737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F9C34A-AEC8-41E5-A766-300F72B1A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8" r="26595" b="2707"/>
          <a:stretch/>
        </p:blipFill>
        <p:spPr>
          <a:xfrm>
            <a:off x="57084" y="4808893"/>
            <a:ext cx="1548972" cy="19162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5C797B-24DE-4306-A5CC-B1CE8FA34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5" b="89686" l="9735" r="90708">
                        <a14:foregroundMark x1="35841" y1="9417" x2="59735" y2="7623"/>
                        <a14:foregroundMark x1="59735" y1="7623" x2="61062" y2="7623"/>
                        <a14:foregroundMark x1="10177" y1="30045" x2="3540" y2="53812"/>
                        <a14:foregroundMark x1="3540" y1="53812" x2="11504" y2="75336"/>
                        <a14:foregroundMark x1="11504" y1="75336" x2="34513" y2="92377"/>
                        <a14:foregroundMark x1="34513" y1="92377" x2="57965" y2="95516"/>
                        <a14:foregroundMark x1="57965" y1="95516" x2="82301" y2="79372"/>
                        <a14:foregroundMark x1="82301" y1="79372" x2="90708" y2="55605"/>
                        <a14:foregroundMark x1="90708" y1="55605" x2="88053" y2="26906"/>
                        <a14:foregroundMark x1="88053" y1="26906" x2="84956" y2="22870"/>
                        <a14:foregroundMark x1="38938" y1="91928" x2="61947" y2="89686"/>
                        <a14:foregroundMark x1="61947" y1="89686" x2="64602" y2="88341"/>
                        <a14:backgroundMark x1="37833" y1="6095" x2="35841" y2="5830"/>
                        <a14:backgroundMark x1="62832" y1="9417" x2="60158" y2="9062"/>
                        <a14:backgroundMark x1="8750" y1="82581" x2="9292" y2="86547"/>
                        <a14:backgroundMark x1="7938" y1="76633" x2="8192" y2="78491"/>
                        <a14:backgroundMark x1="62191" y1="97522" x2="65487" y2="98206"/>
                        <a14:backgroundMark x1="57286" y1="96505" x2="57491" y2="96548"/>
                        <a14:backgroundMark x1="9292" y1="86547" x2="15978" y2="87934"/>
                        <a14:backgroundMark x1="83281" y1="77237" x2="84513" y2="75785"/>
                        <a14:backgroundMark x1="65487" y1="98206" x2="71058" y2="91641"/>
                        <a14:backgroundMark x1="92342" y1="55156" x2="93363" y2="52466"/>
                        <a14:backgroundMark x1="84513" y1="75785" x2="91382" y2="57687"/>
                        <a14:backgroundMark x1="92686" y1="49994" x2="86726" y2="28251"/>
                        <a14:backgroundMark x1="93363" y1="52466" x2="92686" y2="49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8473" y="5295832"/>
            <a:ext cx="1548972" cy="15284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7381D7-C5F2-4D1D-A1F5-FAC2D895F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421" y="4808893"/>
            <a:ext cx="1437219" cy="19162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77855CA-9843-4FC5-9001-FA9A7DEE2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179" y="4808893"/>
            <a:ext cx="1370630" cy="191629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861FFB-8388-44BD-A15C-8EF1379452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7" t="3218" r="3090" b="6451"/>
          <a:stretch/>
        </p:blipFill>
        <p:spPr>
          <a:xfrm>
            <a:off x="5398522" y="2014803"/>
            <a:ext cx="3955543" cy="30054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E5946B-C0B0-41BC-A0DC-A059EED15AEE}"/>
              </a:ext>
            </a:extLst>
          </p:cNvPr>
          <p:cNvSpPr txBox="1"/>
          <p:nvPr/>
        </p:nvSpPr>
        <p:spPr>
          <a:xfrm>
            <a:off x="4727321" y="5445002"/>
            <a:ext cx="4339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 Абрамович Кассиль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1905 - 1970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282DB4-6647-4391-B884-F3D102F857FA}"/>
              </a:ext>
            </a:extLst>
          </p:cNvPr>
          <p:cNvSpPr/>
          <p:nvPr/>
        </p:nvSpPr>
        <p:spPr>
          <a:xfrm>
            <a:off x="227640" y="19017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Формируем умение «овладение начальными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сведениями о творчестве изученных 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русских писателей и </a:t>
            </a:r>
          </a:p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поэтов»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8DB38-BE48-4E79-886F-5F00C36D0932}"/>
              </a:ext>
            </a:extLst>
          </p:cNvPr>
          <p:cNvSpPr txBox="1"/>
          <p:nvPr/>
        </p:nvSpPr>
        <p:spPr>
          <a:xfrm>
            <a:off x="9922757" y="1901713"/>
            <a:ext cx="217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Раздел: Произведения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детях  3 класс, код 10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Л. Кассиль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«Алексей Андреевич»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42D1E-CE43-42A9-8CDA-95A4C526E6B8}"/>
              </a:ext>
            </a:extLst>
          </p:cNvPr>
          <p:cNvSpPr txBox="1"/>
          <p:nvPr/>
        </p:nvSpPr>
        <p:spPr>
          <a:xfrm>
            <a:off x="307922" y="266640"/>
            <a:ext cx="9046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Ассоциативный ряд для составления портрета писателя</a:t>
            </a:r>
          </a:p>
        </p:txBody>
      </p:sp>
    </p:spTree>
    <p:extLst>
      <p:ext uri="{BB962C8B-B14F-4D97-AF65-F5344CB8AC3E}">
        <p14:creationId xmlns:p14="http://schemas.microsoft.com/office/powerpoint/2010/main" val="3566452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5C9BC0-F610-49E7-9962-ED7FEA1DBADA}"/>
              </a:ext>
            </a:extLst>
          </p:cNvPr>
          <p:cNvSpPr txBox="1"/>
          <p:nvPr/>
        </p:nvSpPr>
        <p:spPr>
          <a:xfrm>
            <a:off x="3445329" y="1583871"/>
            <a:ext cx="504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968EB5-81DE-41F6-9669-41DE6280D7B1}"/>
              </a:ext>
            </a:extLst>
          </p:cNvPr>
          <p:cNvSpPr/>
          <p:nvPr/>
        </p:nvSpPr>
        <p:spPr>
          <a:xfrm>
            <a:off x="1382682" y="2197895"/>
            <a:ext cx="3009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338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Доступ к информации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C3900C-0433-427C-9A23-258F3E7F98A3}"/>
              </a:ext>
            </a:extLst>
          </p:cNvPr>
          <p:cNvSpPr/>
          <p:nvPr/>
        </p:nvSpPr>
        <p:spPr>
          <a:xfrm>
            <a:off x="1416440" y="3028890"/>
            <a:ext cx="1737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338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Типы текста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9614F9-870A-4924-99B5-BA1F07DED064}"/>
              </a:ext>
            </a:extLst>
          </p:cNvPr>
          <p:cNvSpPr/>
          <p:nvPr/>
        </p:nvSpPr>
        <p:spPr>
          <a:xfrm>
            <a:off x="1505511" y="3926724"/>
            <a:ext cx="4401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338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Навыки критического мышления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F88B693-8F45-4FB9-8A7C-7C6FFEAEF63C}"/>
              </a:ext>
            </a:extLst>
          </p:cNvPr>
          <p:cNvSpPr/>
          <p:nvPr/>
        </p:nvSpPr>
        <p:spPr>
          <a:xfrm>
            <a:off x="1505511" y="4803180"/>
            <a:ext cx="5121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338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Глобализация и разнообразие текстов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410DAB7-35B7-4FF1-B11C-0F2C2D81622B}"/>
              </a:ext>
            </a:extLst>
          </p:cNvPr>
          <p:cNvSpPr/>
          <p:nvPr/>
        </p:nvSpPr>
        <p:spPr>
          <a:xfrm>
            <a:off x="1505511" y="5773734"/>
            <a:ext cx="3186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3385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Цифровая грамотность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A3C9FD-5DDC-46E7-B174-8FE481D9F22A}"/>
              </a:ext>
            </a:extLst>
          </p:cNvPr>
          <p:cNvSpPr/>
          <p:nvPr/>
        </p:nvSpPr>
        <p:spPr>
          <a:xfrm>
            <a:off x="8191259" y="3171965"/>
            <a:ext cx="3561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Читать – это еще ничего</a:t>
            </a:r>
          </a:p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значит; что читать </a:t>
            </a:r>
          </a:p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как понимать читаемое –</a:t>
            </a:r>
          </a:p>
          <a:p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вот в чем главное дело.</a:t>
            </a:r>
          </a:p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Ушинский К.Д.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5BD1EE9-6B80-44C5-A171-E18A66DB56BB}"/>
              </a:ext>
            </a:extLst>
          </p:cNvPr>
          <p:cNvSpPr/>
          <p:nvPr/>
        </p:nvSpPr>
        <p:spPr>
          <a:xfrm>
            <a:off x="8030780" y="2197895"/>
            <a:ext cx="3561177" cy="3410426"/>
          </a:xfrm>
          <a:prstGeom prst="ellipse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4087D-7463-4641-A368-97C4718B3BB2}"/>
              </a:ext>
            </a:extLst>
          </p:cNvPr>
          <p:cNvSpPr txBox="1"/>
          <p:nvPr/>
        </p:nvSpPr>
        <p:spPr>
          <a:xfrm>
            <a:off x="477672" y="612500"/>
            <a:ext cx="1013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Читательская грамотность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672" y="2197895"/>
            <a:ext cx="552552" cy="414194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ХХ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945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37452F-296F-47A2-9A1D-FA511E09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940" y="3405107"/>
            <a:ext cx="1215535" cy="23013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1FE95-939F-419E-AC7B-DA8940355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063" y="3557691"/>
            <a:ext cx="2422358" cy="2525945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688B6F0-B01D-4C46-B1C5-C347B15F7407}"/>
              </a:ext>
            </a:extLst>
          </p:cNvPr>
          <p:cNvGrpSpPr/>
          <p:nvPr/>
        </p:nvGrpSpPr>
        <p:grpSpPr>
          <a:xfrm>
            <a:off x="8659838" y="1043452"/>
            <a:ext cx="2422358" cy="923330"/>
            <a:chOff x="1831919" y="4288488"/>
            <a:chExt cx="6143500" cy="1986393"/>
          </a:xfrm>
        </p:grpSpPr>
        <p:sp>
          <p:nvSpPr>
            <p:cNvPr id="6" name="Шестиугольник 5">
              <a:extLst>
                <a:ext uri="{FF2B5EF4-FFF2-40B4-BE49-F238E27FC236}">
                  <a16:creationId xmlns:a16="http://schemas.microsoft.com/office/drawing/2014/main" id="{86257873-6AEA-4785-ADC0-161DB97E9A3C}"/>
                </a:ext>
              </a:extLst>
            </p:cNvPr>
            <p:cNvSpPr/>
            <p:nvPr/>
          </p:nvSpPr>
          <p:spPr>
            <a:xfrm>
              <a:off x="6750776" y="5268953"/>
              <a:ext cx="1224643" cy="991851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23D1D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EADCDD2-9DAD-4B38-BD0A-96266FCDB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723" y="4758951"/>
              <a:ext cx="1249788" cy="1005927"/>
            </a:xfrm>
            <a:prstGeom prst="rect">
              <a:avLst/>
            </a:prstGeom>
          </p:spPr>
        </p:pic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991ACD6D-A11E-48DF-BB95-97A7B535E55E}"/>
                </a:ext>
              </a:extLst>
            </p:cNvPr>
            <p:cNvSpPr/>
            <p:nvPr/>
          </p:nvSpPr>
          <p:spPr>
            <a:xfrm>
              <a:off x="1831919" y="4773028"/>
              <a:ext cx="1224643" cy="991851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23D1DF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6B90332-1C18-417A-B975-5CA21FE6C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3613" y="4288488"/>
              <a:ext cx="1249788" cy="100592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C449054-8F3E-4973-980B-0EA3D149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3613" y="5268954"/>
              <a:ext cx="1249788" cy="100592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8474A3D-E91E-47AE-BFB7-342B1E7C3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5307" y="4773028"/>
              <a:ext cx="1249788" cy="100592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4124AAC-6142-489A-9853-1E3C6841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2360" y="5268953"/>
              <a:ext cx="1249788" cy="100592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7C80AD-B043-4717-BD81-9DCF7F85F9BD}"/>
              </a:ext>
            </a:extLst>
          </p:cNvPr>
          <p:cNvSpPr txBox="1"/>
          <p:nvPr/>
        </p:nvSpPr>
        <p:spPr>
          <a:xfrm>
            <a:off x="564120" y="149061"/>
            <a:ext cx="1016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Графические анализаторы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AB8F5-C844-4675-B83B-B54CDCC7F4A3}"/>
              </a:ext>
            </a:extLst>
          </p:cNvPr>
          <p:cNvSpPr txBox="1"/>
          <p:nvPr/>
        </p:nvSpPr>
        <p:spPr>
          <a:xfrm>
            <a:off x="4701761" y="5991478"/>
            <a:ext cx="358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«Как Муравьишка домой спешил»  В. Бианки,2 класс код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E63BDE-A3A8-4FC3-830D-B3BC68B48540}"/>
              </a:ext>
            </a:extLst>
          </p:cNvPr>
          <p:cNvSpPr txBox="1"/>
          <p:nvPr/>
        </p:nvSpPr>
        <p:spPr>
          <a:xfrm>
            <a:off x="8936736" y="6004528"/>
            <a:ext cx="2943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«Сказка о рыбаке и рыбке»</a:t>
            </a:r>
          </a:p>
          <a:p>
            <a:pPr lvl="0" algn="ctr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 С. Пушкин,2 класс, код 5</a:t>
            </a:r>
          </a:p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4F7BD9-6D62-4B08-A1A2-8FF0B11E8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83" y="3557691"/>
            <a:ext cx="3286817" cy="2433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14A3BF-51BF-4D70-83A2-19E3AD2FB050}"/>
              </a:ext>
            </a:extLst>
          </p:cNvPr>
          <p:cNvSpPr txBox="1"/>
          <p:nvPr/>
        </p:nvSpPr>
        <p:spPr>
          <a:xfrm>
            <a:off x="163518" y="5991479"/>
            <a:ext cx="431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«Тимур и его команда» </a:t>
            </a:r>
          </a:p>
          <a:p>
            <a:pPr algn="ctr"/>
            <a:r>
              <a:rPr lang="ru-RU" dirty="0"/>
              <a:t>А. П. Гайдар,3 класс, код 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CCF56F-96AA-4C55-8CBF-26E25A34C346}"/>
              </a:ext>
            </a:extLst>
          </p:cNvPr>
          <p:cNvSpPr txBox="1"/>
          <p:nvPr/>
        </p:nvSpPr>
        <p:spPr>
          <a:xfrm>
            <a:off x="289088" y="887289"/>
            <a:ext cx="837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ладеть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умениями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интерпретации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тему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главную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последовательность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эпизодов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7F9D99-66E8-401A-B237-35488C7586D4}"/>
              </a:ext>
            </a:extLst>
          </p:cNvPr>
          <p:cNvSpPr/>
          <p:nvPr/>
        </p:nvSpPr>
        <p:spPr>
          <a:xfrm>
            <a:off x="597152" y="3086855"/>
            <a:ext cx="8261153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Самостоятельно создавать схемы, таблицы для представления информации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43D5C-015A-42C1-BE81-98970CA17409}"/>
              </a:ext>
            </a:extLst>
          </p:cNvPr>
          <p:cNvSpPr txBox="1"/>
          <p:nvPr/>
        </p:nvSpPr>
        <p:spPr>
          <a:xfrm>
            <a:off x="820441" y="2113618"/>
            <a:ext cx="7683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Помогают сосредоточить внимание на различиях в структурах разных текстов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Предоставляют инструменты, для изучения взаимосвязей в тексте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Помогают структурировать текст</a:t>
            </a:r>
          </a:p>
        </p:txBody>
      </p:sp>
      <p:pic>
        <p:nvPicPr>
          <p:cNvPr id="22" name="Рисунок 21" descr="Восклицательный знак">
            <a:extLst>
              <a:ext uri="{FF2B5EF4-FFF2-40B4-BE49-F238E27FC236}">
                <a16:creationId xmlns:a16="http://schemas.microsoft.com/office/drawing/2014/main" id="{0DF8529E-A829-4A0B-9883-796064982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518" y="2137082"/>
            <a:ext cx="738664" cy="7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20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768635-1306-4DF2-AC98-24EF3B304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6" t="2224" r="1745" b="3091"/>
          <a:stretch/>
        </p:blipFill>
        <p:spPr>
          <a:xfrm>
            <a:off x="5988050" y="3290109"/>
            <a:ext cx="6052036" cy="3473653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198682-B80F-43FF-B843-01EC4AF6B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" t="2469" r="6856" b="622"/>
          <a:stretch/>
        </p:blipFill>
        <p:spPr>
          <a:xfrm>
            <a:off x="269822" y="3310129"/>
            <a:ext cx="2461186" cy="3432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C4866-8BC6-4B1F-AF4C-856ED47962DA}"/>
              </a:ext>
            </a:extLst>
          </p:cNvPr>
          <p:cNvSpPr txBox="1"/>
          <p:nvPr/>
        </p:nvSpPr>
        <p:spPr>
          <a:xfrm>
            <a:off x="203193" y="270443"/>
            <a:ext cx="11988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Кластер мнений для понимания идеи произведения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6B38EA-B311-487A-8809-EC760A9A1578}"/>
              </a:ext>
            </a:extLst>
          </p:cNvPr>
          <p:cNvSpPr/>
          <p:nvPr/>
        </p:nvSpPr>
        <p:spPr>
          <a:xfrm>
            <a:off x="203193" y="1666765"/>
            <a:ext cx="63903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 вопросы по основным событиям текста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84B46-1648-4446-971E-AC0C5CD633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8604"/>
          <a:stretch/>
        </p:blipFill>
        <p:spPr>
          <a:xfrm>
            <a:off x="3126259" y="3251232"/>
            <a:ext cx="2603981" cy="351252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9DAB68-5D7C-4E79-9E83-E33770DB8A63}"/>
              </a:ext>
            </a:extLst>
          </p:cNvPr>
          <p:cNvSpPr/>
          <p:nvPr/>
        </p:nvSpPr>
        <p:spPr>
          <a:xfrm>
            <a:off x="203193" y="2005319"/>
            <a:ext cx="11220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ыявлять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взаимосвязь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поступками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мыслями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чувствами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станавливать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причинно-следственные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явлений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поступков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903DEC-DE04-4660-8BD4-B8778530B3CE}"/>
              </a:ext>
            </a:extLst>
          </p:cNvPr>
          <p:cNvSpPr/>
          <p:nvPr/>
        </p:nvSpPr>
        <p:spPr>
          <a:xfrm>
            <a:off x="203193" y="2611557"/>
            <a:ext cx="11651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ладеть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умениями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интерпретации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тему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главную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мысль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DF042-538F-40EB-9D93-B83CC3EA3AD5}"/>
              </a:ext>
            </a:extLst>
          </p:cNvPr>
          <p:cNvSpPr txBox="1"/>
          <p:nvPr/>
        </p:nvSpPr>
        <p:spPr>
          <a:xfrm>
            <a:off x="10413746" y="3429000"/>
            <a:ext cx="177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Куприн А.И. «Слон»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 класс, код 9 </a:t>
            </a:r>
          </a:p>
        </p:txBody>
      </p:sp>
    </p:spTree>
    <p:extLst>
      <p:ext uri="{BB962C8B-B14F-4D97-AF65-F5344CB8AC3E}">
        <p14:creationId xmlns:p14="http://schemas.microsoft.com/office/powerpoint/2010/main" val="2831408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C33552-55CD-4E30-8724-D7DB0F119CF2}"/>
              </a:ext>
            </a:extLst>
          </p:cNvPr>
          <p:cNvSpPr txBox="1"/>
          <p:nvPr/>
        </p:nvSpPr>
        <p:spPr>
          <a:xfrm>
            <a:off x="373798" y="461595"/>
            <a:ext cx="10716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«Живые картины»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9E0D71-9675-4DF0-A5B1-81FB5240C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4" t="18808" r="18084" b="6573"/>
          <a:stretch/>
        </p:blipFill>
        <p:spPr>
          <a:xfrm>
            <a:off x="373798" y="2755966"/>
            <a:ext cx="4506686" cy="3840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72124D-E073-40FE-AC22-4D5C9C7F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22000" r="14524"/>
          <a:stretch/>
        </p:blipFill>
        <p:spPr>
          <a:xfrm>
            <a:off x="7095467" y="2848462"/>
            <a:ext cx="4722735" cy="37479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53054B6-E34A-4D58-9801-FBED41A8CDB5}"/>
              </a:ext>
            </a:extLst>
          </p:cNvPr>
          <p:cNvSpPr/>
          <p:nvPr/>
        </p:nvSpPr>
        <p:spPr>
          <a:xfrm>
            <a:off x="341858" y="134151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ладеть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умениями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интерпретации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тему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главную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последовательность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выявлять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эпизодов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4E392D-4BF8-48AA-BB7A-AAA422D89615}"/>
              </a:ext>
            </a:extLst>
          </p:cNvPr>
          <p:cNvSpPr txBox="1"/>
          <p:nvPr/>
        </p:nvSpPr>
        <p:spPr>
          <a:xfrm>
            <a:off x="9290786" y="2294301"/>
            <a:ext cx="2901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П. П. Ершов «Конёк –Горбунок»,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 класс, код 6</a:t>
            </a:r>
          </a:p>
        </p:txBody>
      </p:sp>
    </p:spTree>
    <p:extLst>
      <p:ext uri="{BB962C8B-B14F-4D97-AF65-F5344CB8AC3E}">
        <p14:creationId xmlns:p14="http://schemas.microsoft.com/office/powerpoint/2010/main" val="106797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EAD591-51EF-4962-8AF1-F09FFE29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7" y="1821041"/>
            <a:ext cx="3575300" cy="48468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E1E00-0FB4-438A-BDA0-14BB0DC1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229" y="1821041"/>
            <a:ext cx="3606213" cy="4846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25FB5F-16F8-4862-B86F-5DE941BF0560}"/>
              </a:ext>
            </a:extLst>
          </p:cNvPr>
          <p:cNvSpPr txBox="1"/>
          <p:nvPr/>
        </p:nvSpPr>
        <p:spPr>
          <a:xfrm>
            <a:off x="235817" y="327922"/>
            <a:ext cx="11720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 ресурса учебника </a:t>
            </a: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работы над текстовыми умениями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E77DD-9F7C-41E9-81FD-8A676B2476E0}"/>
              </a:ext>
            </a:extLst>
          </p:cNvPr>
          <p:cNvSpPr txBox="1"/>
          <p:nvPr/>
        </p:nvSpPr>
        <p:spPr>
          <a:xfrm>
            <a:off x="4191132" y="1978429"/>
            <a:ext cx="380973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780" lvl="0" algn="just">
              <a:lnSpc>
                <a:spcPct val="150000"/>
              </a:lnSpc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Понимать содержание прослушанного (прочитанного) произведения: отвечать на вопросы по фактическому содержанию произведения</a:t>
            </a:r>
          </a:p>
        </p:txBody>
      </p:sp>
    </p:spTree>
    <p:extLst>
      <p:ext uri="{BB962C8B-B14F-4D97-AF65-F5344CB8AC3E}">
        <p14:creationId xmlns:p14="http://schemas.microsoft.com/office/powerpoint/2010/main" val="787954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07D85-78AC-4B5A-A465-9B1FF832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2" y="1436582"/>
            <a:ext cx="3774120" cy="50379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A2B4B-12D6-4A83-B397-DE5039474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" r="4817" b="1622"/>
          <a:stretch/>
        </p:blipFill>
        <p:spPr>
          <a:xfrm>
            <a:off x="8289234" y="1518301"/>
            <a:ext cx="3710560" cy="495621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1EE9A2-6C23-4528-86E5-93DE3D0704BD}"/>
              </a:ext>
            </a:extLst>
          </p:cNvPr>
          <p:cNvSpPr/>
          <p:nvPr/>
        </p:nvSpPr>
        <p:spPr>
          <a:xfrm>
            <a:off x="4110120" y="1493357"/>
            <a:ext cx="3797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Различать отдельные жанры фольклора и художественной литературы 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6F3E25-31D7-407C-A92B-FE87E19C385A}"/>
              </a:ext>
            </a:extLst>
          </p:cNvPr>
          <p:cNvSpPr/>
          <p:nvPr/>
        </p:nvSpPr>
        <p:spPr>
          <a:xfrm>
            <a:off x="4084734" y="3411631"/>
            <a:ext cx="3872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Читать по ролям с соблюдением норм произношения, расстановки ударения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8A27FE-B1C3-4FA6-AA94-981CCB3EC5F1}"/>
              </a:ext>
            </a:extLst>
          </p:cNvPr>
          <p:cNvSpPr/>
          <p:nvPr/>
        </p:nvSpPr>
        <p:spPr>
          <a:xfrm>
            <a:off x="4084734" y="4913615"/>
            <a:ext cx="4442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Пересказывать (устно) содержание произведения с соблюдением последовательности событий, с использованием предложенных ключевых слов, вопросов, рисунков, предложенного плана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C2B79-64F9-4387-A98A-90195009A5DE}"/>
              </a:ext>
            </a:extLst>
          </p:cNvPr>
          <p:cNvSpPr txBox="1"/>
          <p:nvPr/>
        </p:nvSpPr>
        <p:spPr>
          <a:xfrm>
            <a:off x="446786" y="481692"/>
            <a:ext cx="1108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«Лис и Мышонок» В. Бианки 1 класс</a:t>
            </a:r>
          </a:p>
        </p:txBody>
      </p:sp>
    </p:spTree>
    <p:extLst>
      <p:ext uri="{BB962C8B-B14F-4D97-AF65-F5344CB8AC3E}">
        <p14:creationId xmlns:p14="http://schemas.microsoft.com/office/powerpoint/2010/main" val="3656462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4E2A23-1D87-4AE5-B112-B5B8E674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04" y="657225"/>
            <a:ext cx="4095750" cy="5543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4602C1-94DF-4A5A-9628-EF55798AE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38" y="654876"/>
            <a:ext cx="4130935" cy="5543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7748DD-96C6-4020-8B7E-0956D21A1723}"/>
              </a:ext>
            </a:extLst>
          </p:cNvPr>
          <p:cNvSpPr txBox="1"/>
          <p:nvPr/>
        </p:nvSpPr>
        <p:spPr>
          <a:xfrm>
            <a:off x="4281954" y="2784828"/>
            <a:ext cx="2790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Творческое задание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Составление рисунка –инструкции по спасению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D7C57AC-5BAB-476A-A8E5-8D1F08DADFF9}"/>
              </a:ext>
            </a:extLst>
          </p:cNvPr>
          <p:cNvSpPr/>
          <p:nvPr/>
        </p:nvSpPr>
        <p:spPr>
          <a:xfrm>
            <a:off x="4319751" y="882013"/>
            <a:ext cx="3056102" cy="115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ru-RU" sz="1600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Соотносить иллюстрацию с текстом произведения, читать отрывки из текста, которые соответствуют иллюстрации.</a:t>
            </a:r>
          </a:p>
        </p:txBody>
      </p:sp>
      <p:pic>
        <p:nvPicPr>
          <p:cNvPr id="12" name="Рисунок 11" descr="Восклицательный знак">
            <a:extLst>
              <a:ext uri="{FF2B5EF4-FFF2-40B4-BE49-F238E27FC236}">
                <a16:creationId xmlns:a16="http://schemas.microsoft.com/office/drawing/2014/main" id="{52150127-38BB-4450-BB82-6C3077A2D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2387" y="5173390"/>
            <a:ext cx="611886" cy="611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088A4B-0D51-4EB8-BE0F-352A893C9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692" y="1427035"/>
            <a:ext cx="609653" cy="6096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F8454E-2938-48DC-8C54-993CA7E6C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692" y="741290"/>
            <a:ext cx="609653" cy="6096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4CEC53-E5A8-4CC7-B1B3-20B858853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692" y="2432847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8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E06C00-2565-4B02-99D0-2E4F3A426656}"/>
              </a:ext>
            </a:extLst>
          </p:cNvPr>
          <p:cNvSpPr txBox="1"/>
          <p:nvPr/>
        </p:nvSpPr>
        <p:spPr>
          <a:xfrm>
            <a:off x="841682" y="1997748"/>
            <a:ext cx="98385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Учить работе с разного вида информацией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Сопоставлять разные  тексты между собой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Показывать связь текста с другими произведениями искусства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Учитывать индивидуальные особенности читателя при выборе заданий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Строить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анализ произведения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обращении к жизненному опыту ребёнка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Активно использовать визуализацию, в том числе созданную детьми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Применять современные технологии для проведения уроков литературного чтения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 критическое мышление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259A19-A3CC-468D-B74E-1B44D0BCF1E8}"/>
              </a:ext>
            </a:extLst>
          </p:cNvPr>
          <p:cNvSpPr/>
          <p:nvPr/>
        </p:nvSpPr>
        <p:spPr>
          <a:xfrm>
            <a:off x="841682" y="797419"/>
            <a:ext cx="11021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подходы при формировании читательской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1637931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2C814C-7EAE-4D0C-9FEB-D015993C0D3C}"/>
              </a:ext>
            </a:extLst>
          </p:cNvPr>
          <p:cNvSpPr/>
          <p:nvPr/>
        </p:nvSpPr>
        <p:spPr>
          <a:xfrm>
            <a:off x="5122273" y="3644900"/>
            <a:ext cx="6327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находить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  извлекать; 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  интегрировать;</a:t>
            </a:r>
          </a:p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  интерпретировать;</a:t>
            </a:r>
          </a:p>
          <a:p>
            <a:pPr marL="182563" indent="-182563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  осмысливать и оценивать                                                      содержание и форму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B1FF0A-2488-471C-BB89-9FCFF85DEC44}"/>
              </a:ext>
            </a:extLst>
          </p:cNvPr>
          <p:cNvSpPr/>
          <p:nvPr/>
        </p:nvSpPr>
        <p:spPr>
          <a:xfrm>
            <a:off x="742079" y="846319"/>
            <a:ext cx="1108982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«Читательская грамотность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−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жизни»</a:t>
            </a:r>
          </a:p>
        </p:txBody>
      </p:sp>
      <p:pic>
        <p:nvPicPr>
          <p:cNvPr id="3074" name="Picture 2" descr="Открытая книга рисунок - фото и картинки abrakadabra.fun">
            <a:extLst>
              <a:ext uri="{FF2B5EF4-FFF2-40B4-BE49-F238E27FC236}">
                <a16:creationId xmlns:a16="http://schemas.microsoft.com/office/drawing/2014/main" id="{FD15E4B7-4014-4970-B29F-568A7D22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06" y="3826468"/>
            <a:ext cx="2964289" cy="18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22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FB7F6-8916-4831-A970-AA6CE4D09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97768" cy="99014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предметные умения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РП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Литературное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37F79A-3EBD-46F5-875C-51CA5B72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52" y="1731030"/>
            <a:ext cx="11244072" cy="249807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спользовать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разные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чтения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изучающее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ознакомительное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поисковое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выборочное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просмотровое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выборочное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понимать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жанровую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принадлежность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смысл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прослушанного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прочитанного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твечать</a:t>
            </a:r>
            <a:r>
              <a:rPr lang="ru-RU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вопросы 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</a:t>
            </a:r>
            <a:r>
              <a:rPr lang="ru-RU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их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(в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проблемные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познавательным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учебным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художественным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ACF42BA-D3A6-4B23-AA01-58755FB263F6}"/>
              </a:ext>
            </a:extLst>
          </p:cNvPr>
          <p:cNvSpPr txBox="1">
            <a:spLocks/>
          </p:cNvSpPr>
          <p:nvPr/>
        </p:nvSpPr>
        <p:spPr>
          <a:xfrm>
            <a:off x="437452" y="4479806"/>
            <a:ext cx="10682305" cy="2013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ru-RU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ладеть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элементарными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умениями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анализа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интерпретации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определять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главную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последовательность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выявлять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эпизодов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57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DDC9-22D2-48B2-A11D-A7ED956B3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1935353"/>
            <a:ext cx="11376660" cy="4667250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характеризовать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давать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поступкам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составлять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портретные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персонажей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выявлять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взаимосвязь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поступками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мыслями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чувствами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сравнивать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одного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самостоятельно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выбранному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критерию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характеризовать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собственное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отношение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героям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поступкам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100" dirty="0">
              <a:solidFill>
                <a:srgbClr val="A500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средства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изображения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портрет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выражения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чувств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описание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пейзажа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интерьера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устанавливать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причинно-следственные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событий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явлений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поступков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героев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C9CB51-EDDE-4129-AC1C-A09C2E5AB2A9}"/>
              </a:ext>
            </a:extLst>
          </p:cNvPr>
          <p:cNvSpPr/>
          <p:nvPr/>
        </p:nvSpPr>
        <p:spPr>
          <a:xfrm>
            <a:off x="624840" y="440871"/>
            <a:ext cx="110827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Планируемые предметные умения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РП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Литературное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09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F2FA119-EFA5-46F4-92D9-492BC1803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00" y="1848300"/>
            <a:ext cx="10515600" cy="1166254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объяснять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значение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незнакомого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слова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опорой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контекст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с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использованием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словаря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находить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использования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слов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прямом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переносном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значении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средства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художественной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выразительности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сравнение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эпитет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олицетворение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метафора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71CFC-E128-4773-AAEA-6ACAB3148A17}"/>
              </a:ext>
            </a:extLst>
          </p:cNvPr>
          <p:cNvSpPr txBox="1"/>
          <p:nvPr/>
        </p:nvSpPr>
        <p:spPr>
          <a:xfrm>
            <a:off x="669100" y="3429000"/>
            <a:ext cx="10780776" cy="175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участвовать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обсуждении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прослушанного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прочитанного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строить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монологическое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диалогическое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высказывание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соблюдением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русского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языка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норм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произношения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словоупотребления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грамматики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);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письменно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формулировать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простые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выводы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основе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прослушанного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прочитанного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подтверждать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свой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примерами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D15A9B5-63C4-4613-9AE6-0C201A778204}"/>
              </a:ext>
            </a:extLst>
          </p:cNvPr>
          <p:cNvSpPr/>
          <p:nvPr/>
        </p:nvSpPr>
        <p:spPr>
          <a:xfrm>
            <a:off x="669100" y="5390169"/>
            <a:ext cx="11353158" cy="10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составлять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текста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вопросный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номинативный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цитатный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0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пересказывать</a:t>
            </a:r>
            <a:r>
              <a:rPr lang="en-US" sz="2000" dirty="0">
                <a:solidFill>
                  <a:srgbClr val="A500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подробно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выборочно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сжато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кратко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лица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героя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изменением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ица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рассказчика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третьего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лица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B06849F-792E-421B-850F-022513C3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предметные умения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РП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Литературное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чтение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31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E32D0F-D960-4536-B3D0-5A3C9B022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3" t="28444" r="18427" b="3290"/>
          <a:stretch/>
        </p:blipFill>
        <p:spPr>
          <a:xfrm>
            <a:off x="294484" y="1986920"/>
            <a:ext cx="2567566" cy="3129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3FF29-C743-4255-BFAA-59F5F4461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 t="20977" r="73467" b="44889"/>
          <a:stretch/>
        </p:blipFill>
        <p:spPr>
          <a:xfrm>
            <a:off x="9452215" y="1986920"/>
            <a:ext cx="2445302" cy="3129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D978C-BA85-438A-A23C-B61D0F035CC1}"/>
              </a:ext>
            </a:extLst>
          </p:cNvPr>
          <p:cNvSpPr txBox="1"/>
          <p:nvPr/>
        </p:nvSpPr>
        <p:spPr>
          <a:xfrm>
            <a:off x="294484" y="5418561"/>
            <a:ext cx="2567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Раздел 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«Произведения о детях» 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Стр.80-91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B0583-6B59-4B02-8995-62766859BC7A}"/>
              </a:ext>
            </a:extLst>
          </p:cNvPr>
          <p:cNvSpPr txBox="1"/>
          <p:nvPr/>
        </p:nvSpPr>
        <p:spPr>
          <a:xfrm>
            <a:off x="538843" y="327347"/>
            <a:ext cx="10395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урока по рассказу</a:t>
            </a:r>
          </a:p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 П. Чехова «Мальчики»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602DD-6172-459D-A543-7A633E128FF7}"/>
              </a:ext>
            </a:extLst>
          </p:cNvPr>
          <p:cNvSpPr txBox="1"/>
          <p:nvPr/>
        </p:nvSpPr>
        <p:spPr>
          <a:xfrm>
            <a:off x="9304569" y="5186144"/>
            <a:ext cx="2887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Учебник. В 2 ч. Часть 1. 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системы «Школа России»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Авторы: Климанова Л. Ф., </a:t>
            </a:r>
          </a:p>
          <a:p>
            <a:pPr lvl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Горецкий В.Г., Голованова М.В. и др.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DFD09B-A790-47D9-B1C7-0B1774E65081}"/>
              </a:ext>
            </a:extLst>
          </p:cNvPr>
          <p:cNvSpPr/>
          <p:nvPr/>
        </p:nvSpPr>
        <p:spPr>
          <a:xfrm>
            <a:off x="3999305" y="5939641"/>
            <a:ext cx="44001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Проверяемый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элемент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содержания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КОД 10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4BCABC-2F0C-47E5-A94A-37637E98DD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16151" r="12513" b="41191"/>
          <a:stretch/>
        </p:blipFill>
        <p:spPr>
          <a:xfrm>
            <a:off x="4612071" y="1986920"/>
            <a:ext cx="2678931" cy="3199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F20DD3-D531-4FB8-A4E9-FF40CF1F8FB6}"/>
              </a:ext>
            </a:extLst>
          </p:cNvPr>
          <p:cNvSpPr txBox="1"/>
          <p:nvPr/>
        </p:nvSpPr>
        <p:spPr>
          <a:xfrm>
            <a:off x="5368216" y="5463142"/>
            <a:ext cx="105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1887 г.</a:t>
            </a:r>
          </a:p>
        </p:txBody>
      </p:sp>
    </p:spTree>
    <p:extLst>
      <p:ext uri="{BB962C8B-B14F-4D97-AF65-F5344CB8AC3E}">
        <p14:creationId xmlns:p14="http://schemas.microsoft.com/office/powerpoint/2010/main" val="24126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2535B91-9FDC-4E13-B1F0-DEE5F6B27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001203"/>
              </p:ext>
            </p:extLst>
          </p:nvPr>
        </p:nvGraphicFramePr>
        <p:xfrm>
          <a:off x="326571" y="1255775"/>
          <a:ext cx="11500471" cy="5181120"/>
        </p:xfrm>
        <a:graphic>
          <a:graphicData uri="http://schemas.openxmlformats.org/drawingml/2006/table">
            <a:tbl>
              <a:tblPr firstRow="1" firstCol="1" bandRow="1"/>
              <a:tblGrid>
                <a:gridCol w="3575958">
                  <a:extLst>
                    <a:ext uri="{9D8B030D-6E8A-4147-A177-3AD203B41FA5}">
                      <a16:colId xmlns:a16="http://schemas.microsoft.com/office/drawing/2014/main" val="3758658312"/>
                    </a:ext>
                  </a:extLst>
                </a:gridCol>
                <a:gridCol w="7924513">
                  <a:extLst>
                    <a:ext uri="{9D8B030D-6E8A-4147-A177-3AD203B41FA5}">
                      <a16:colId xmlns:a16="http://schemas.microsoft.com/office/drawing/2014/main" val="3821646522"/>
                    </a:ext>
                  </a:extLst>
                </a:gridCol>
              </a:tblGrid>
              <a:tr h="2590560">
                <a:tc>
                  <a:txBody>
                    <a:bodyPr/>
                    <a:lstStyle/>
                    <a:p>
                      <a:pPr marL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Взаимоотношения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сверстниками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тема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рассказа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А.П.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Чехова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Мальчики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Образы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героев-детей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8580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Составление рассказа о писателе</a:t>
                      </a:r>
                    </a:p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Знакомство с произведением</a:t>
                      </a:r>
                    </a:p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Лексическая работа</a:t>
                      </a:r>
                    </a:p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Жанровые особенности и композиция текста</a:t>
                      </a:r>
                    </a:p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Формулируем простые выводы, выявляем связь событий</a:t>
                      </a:r>
                    </a:p>
                    <a:p>
                      <a:pPr marL="9017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План текста, подготовка к домашнему заданию</a:t>
                      </a:r>
                    </a:p>
                  </a:txBody>
                  <a:tcPr marL="63500" marR="68580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57601"/>
                  </a:ext>
                </a:extLst>
              </a:tr>
              <a:tr h="2590560">
                <a:tc>
                  <a:txBody>
                    <a:bodyPr/>
                    <a:lstStyle/>
                    <a:p>
                      <a:pPr marL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Соотнесение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заглавия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главной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мысли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рассказа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А.П.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Чехова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Мальчики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8580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Тест на владение информацией из текста 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  и пониманием лексического значения слов 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Сопоставление различных планов  текста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Работа над образами главных героев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Интерпретация текста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 Соотнесение заглавия и главной мысли рассказа</a:t>
                      </a:r>
                    </a:p>
                    <a:p>
                      <a:pPr marL="85725" indent="3587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 Творческая работа</a:t>
                      </a:r>
                    </a:p>
                  </a:txBody>
                  <a:tcPr marL="63500" marR="68580" marT="317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9531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76A8051-DF31-421F-A8FB-3D921B363376}"/>
              </a:ext>
            </a:extLst>
          </p:cNvPr>
          <p:cNvSpPr txBox="1"/>
          <p:nvPr/>
        </p:nvSpPr>
        <p:spPr>
          <a:xfrm>
            <a:off x="865632" y="336884"/>
            <a:ext cx="10720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над рассказом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49A0A-0D37-447E-9139-37F67375D2A1}"/>
              </a:ext>
            </a:extLst>
          </p:cNvPr>
          <p:cNvSpPr txBox="1"/>
          <p:nvPr/>
        </p:nvSpPr>
        <p:spPr>
          <a:xfrm>
            <a:off x="986589" y="1528011"/>
            <a:ext cx="155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 урок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7C8AC-3080-490B-A40D-4B3354258278}"/>
              </a:ext>
            </a:extLst>
          </p:cNvPr>
          <p:cNvSpPr txBox="1"/>
          <p:nvPr/>
        </p:nvSpPr>
        <p:spPr>
          <a:xfrm>
            <a:off x="986589" y="3991574"/>
            <a:ext cx="155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урок</a:t>
            </a:r>
          </a:p>
        </p:txBody>
      </p:sp>
      <p:pic>
        <p:nvPicPr>
          <p:cNvPr id="4" name="Рисунок 3" descr="Аудитория">
            <a:extLst>
              <a:ext uri="{FF2B5EF4-FFF2-40B4-BE49-F238E27FC236}">
                <a16:creationId xmlns:a16="http://schemas.microsoft.com/office/drawing/2014/main" id="{FEDCF758-6452-450F-9221-E05D8D226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4089" y="1358734"/>
            <a:ext cx="707886" cy="707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5143E-E8EA-485A-B5C0-CF24B552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89" y="3861725"/>
            <a:ext cx="707886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55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3474</Words>
  <Application>Microsoft Office PowerPoint</Application>
  <PresentationFormat>Широкоэкранный</PresentationFormat>
  <Paragraphs>425</Paragraphs>
  <Slides>36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Open Sans</vt:lpstr>
      <vt:lpstr>Roboto</vt:lpstr>
      <vt:lpstr>Tahoma</vt:lpstr>
      <vt:lpstr>Times New Roman</vt:lpstr>
      <vt:lpstr>Wingdings</vt:lpstr>
      <vt:lpstr>Тема Office</vt:lpstr>
      <vt:lpstr>ФОРМИРОВАНИЕ ЧИТАТЕЛЬСКОЙ ГРАМОТНОСТИ на примере работы  с рассказами  о детях </vt:lpstr>
      <vt:lpstr>План вебинара</vt:lpstr>
      <vt:lpstr>Презентация PowerPoint</vt:lpstr>
      <vt:lpstr>Презентация PowerPoint</vt:lpstr>
      <vt:lpstr>Планируемые предметные умения  ФРП «Литературное чтение» </vt:lpstr>
      <vt:lpstr>Презентация PowerPoint</vt:lpstr>
      <vt:lpstr>Планируемые предметные умения  ФРП «Литературное чтение»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ЧИТАТЕЛЬСКОЙ ГРАМОТНОСТИ  на примере работы с рассказом Л.Кассиля «Алексей Андреевич»</dc:title>
  <dc:creator>Сергей</dc:creator>
  <cp:lastModifiedBy>PC_USER</cp:lastModifiedBy>
  <cp:revision>382</cp:revision>
  <cp:lastPrinted>2025-09-29T19:01:20Z</cp:lastPrinted>
  <dcterms:created xsi:type="dcterms:W3CDTF">2025-09-20T18:17:48Z</dcterms:created>
  <dcterms:modified xsi:type="dcterms:W3CDTF">2025-11-05T06:14:36Z</dcterms:modified>
</cp:coreProperties>
</file>