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4" r:id="rId3"/>
    <p:sldId id="272" r:id="rId4"/>
    <p:sldId id="280" r:id="rId5"/>
    <p:sldId id="275" r:id="rId6"/>
    <p:sldId id="281" r:id="rId7"/>
    <p:sldId id="282" r:id="rId8"/>
    <p:sldId id="283" r:id="rId9"/>
    <p:sldId id="284" r:id="rId10"/>
    <p:sldId id="276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73" r:id="rId19"/>
    <p:sldId id="277" r:id="rId20"/>
    <p:sldId id="278" r:id="rId21"/>
    <p:sldId id="327" r:id="rId22"/>
    <p:sldId id="301" r:id="rId23"/>
    <p:sldId id="302" r:id="rId24"/>
    <p:sldId id="303" r:id="rId25"/>
    <p:sldId id="304" r:id="rId26"/>
    <p:sldId id="305" r:id="rId27"/>
    <p:sldId id="307" r:id="rId28"/>
    <p:sldId id="308" r:id="rId29"/>
    <p:sldId id="309" r:id="rId30"/>
    <p:sldId id="310" r:id="rId31"/>
    <p:sldId id="311" r:id="rId32"/>
    <p:sldId id="312" r:id="rId33"/>
    <p:sldId id="313" r:id="rId34"/>
    <p:sldId id="314" r:id="rId35"/>
    <p:sldId id="315" r:id="rId36"/>
    <p:sldId id="316" r:id="rId37"/>
    <p:sldId id="317" r:id="rId38"/>
    <p:sldId id="318" r:id="rId39"/>
    <p:sldId id="320" r:id="rId40"/>
    <p:sldId id="321" r:id="rId41"/>
    <p:sldId id="322" r:id="rId42"/>
    <p:sldId id="323" r:id="rId43"/>
    <p:sldId id="292" r:id="rId44"/>
    <p:sldId id="296" r:id="rId45"/>
    <p:sldId id="324" r:id="rId46"/>
    <p:sldId id="297" r:id="rId47"/>
    <p:sldId id="298" r:id="rId48"/>
    <p:sldId id="299" r:id="rId49"/>
    <p:sldId id="325" r:id="rId50"/>
    <p:sldId id="326" r:id="rId51"/>
    <p:sldId id="328" r:id="rId52"/>
    <p:sldId id="329" r:id="rId53"/>
    <p:sldId id="330" r:id="rId54"/>
    <p:sldId id="331" r:id="rId55"/>
    <p:sldId id="332" r:id="rId56"/>
    <p:sldId id="319" r:id="rId57"/>
    <p:sldId id="333" r:id="rId58"/>
    <p:sldId id="334" r:id="rId59"/>
    <p:sldId id="335" r:id="rId60"/>
    <p:sldId id="271" r:id="rId6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98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82"/>
  </p:normalViewPr>
  <p:slideViewPr>
    <p:cSldViewPr snapToGrid="0">
      <p:cViewPr varScale="1">
        <p:scale>
          <a:sx n="115" d="100"/>
          <a:sy n="115" d="100"/>
        </p:scale>
        <p:origin x="37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7BB023-E94F-754E-E738-EA3AF5AD2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C8A77A5-BDFD-F0CA-B746-E130B79065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46D896-7BB1-46E1-F99F-0FE96D88D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8597F-420A-4C49-9E7D-0D3F4F79FE94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97A0A4-D9B2-D7C2-D8F6-51496CAB2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9CEF1E-96FC-7CEE-03BF-A64086A59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AEAE-2617-804F-B02B-7E925D67A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132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495D5-5F12-11C8-85CC-50B997AF7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995BD82-9C4B-98CA-6B83-097AF373CD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F8B881-CB72-BDB5-E462-15215FFBA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8597F-420A-4C49-9E7D-0D3F4F79FE94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E1A880-FB19-6678-17D6-95C21F7B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EB8E7B-A7CD-2744-78B8-584F2F81C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AEAE-2617-804F-B02B-7E925D67A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734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E8B419-0D3F-C3DB-AB0E-A2B2128275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975AA67-6D33-AF98-04A5-7D95E64F9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363537-ED0A-87BC-A50E-18D6CBBE8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8597F-420A-4C49-9E7D-0D3F4F79FE94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4746A4-CED8-CB86-55E5-4B67EA9A2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C17E6D-90EF-F0E4-0ED9-DC0BAA257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AEAE-2617-804F-B02B-7E925D67A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413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7DADF16-F1FA-6049-C538-CA42D7B4E0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789" y="556374"/>
            <a:ext cx="9144234" cy="274638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14989E"/>
                </a:solidFill>
              </a:defRPr>
            </a:lvl1pPr>
          </a:lstStyle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Список публикаций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2730FFC7-C5BC-C317-E23C-474A9C6F6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789" y="1295400"/>
            <a:ext cx="10910422" cy="4570412"/>
          </a:xfrm>
        </p:spPr>
        <p:txBody>
          <a:bodyPr/>
          <a:lstStyle/>
          <a:p>
            <a:pPr marL="0" indent="0">
              <a:buNone/>
            </a:pP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922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6508E9-9273-89BF-4734-80CDD327C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13AEBB-9D60-4DB9-A14C-6DF32FF51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095A7D-0749-605A-B2D3-BC6226639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8597F-420A-4C49-9E7D-0D3F4F79FE94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30C595-9303-83B4-39CA-01A0D5194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518279-57C3-125A-AD0C-B4FE27884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AEAE-2617-804F-B02B-7E925D67A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359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FE8417-7763-59C1-4703-42AEA4826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A341CE-D70F-3180-73C8-646160BED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9DFB80-2D64-3C7C-0041-FFE55AEDB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8597F-420A-4C49-9E7D-0D3F4F79FE94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6B9CD0-0FB0-EB55-6D77-BD58CB5B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075532-776C-E1BB-A1A6-54B6CDE0B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AEAE-2617-804F-B02B-7E925D67A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562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211765-C946-F856-714A-1DF0BE657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278BCB-C58B-E660-950C-0B1792B15F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11DD0C-57D5-4273-B777-0ABB9C8FEF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6BB932-1806-6197-7F85-5778EC46F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8597F-420A-4C49-9E7D-0D3F4F79FE94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15D527-C963-1B6B-2E6F-78DEB5FD3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D11F3A-BF80-3B38-1F49-7CD5E94F7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AEAE-2617-804F-B02B-7E925D67A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144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889A8-427A-2AA2-60C9-1E2177C44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8C6619-F038-7EC6-B60D-8CF7F49BD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5AB654-F207-ED5C-0F01-1B0A264438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6829A10-C5BB-6AE5-CEC7-C7C35462B2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0930C43-8C36-8613-7E9D-082FE8583F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BC3DB10-7D71-907B-6324-908FFEA27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8597F-420A-4C49-9E7D-0D3F4F79FE94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AD43EF-953E-5693-93A3-3A3948295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13E534E-EF61-83F4-DB90-2E2451275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AEAE-2617-804F-B02B-7E925D67A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13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C35398-2897-2FAC-28E6-57915998B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E0D4784-95C4-CF08-4720-69FDF2356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8597F-420A-4C49-9E7D-0D3F4F79FE94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9385871-62DE-44A7-9151-D82BE5D69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801E43B-FAF4-751D-B168-E6053A2B9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AEAE-2617-804F-B02B-7E925D67A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516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7C99423-8A55-8A7C-6097-8064DFFF5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8597F-420A-4C49-9E7D-0D3F4F79FE94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34A0017-B2BB-5A4D-B0C7-59033DF41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305137-D36D-12A8-4F5C-801B1A57B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AEAE-2617-804F-B02B-7E925D67A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753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3F53CD-9B93-A865-814F-923E38C79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590E7B-2263-71B5-8F3A-EEAA979A4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A40E0-1C0F-2932-D8B0-6FFFD6E29B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517712-211F-05C0-0606-6976D0F1D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8597F-420A-4C49-9E7D-0D3F4F79FE94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0832B1-21D3-D307-4912-234A221AE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99D22D-1181-9C3D-3AA6-01058509D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AEAE-2617-804F-B02B-7E925D67A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719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AB1BA1-13E5-932D-15C5-6140B7EAC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41EB088-CACE-DDB0-997D-148B33D71E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B272326-9E65-105A-B157-0314BAACBB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0DB76B-F711-4905-DBF5-8C757ECBF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8597F-420A-4C49-9E7D-0D3F4F79FE94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DE4571-BC71-C34B-686D-2479A9EAF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7F888A-4E9C-95D4-CB42-3969F749A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AEAE-2617-804F-B02B-7E925D67A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402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2FC812-C069-B0AA-5CFF-3631F5725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15EB46-4BDE-5A82-90A7-E935DF258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DBD6A5-9835-8716-EAB7-7AE3206A4E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8597F-420A-4C49-9E7D-0D3F4F79FE94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18E73F-360A-6BBC-5C3E-534AAC8E14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2A3664-A536-1F0A-EE37-224E119262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CAEAE-2617-804F-B02B-7E925D67A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818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6FAE88-2DC7-7B6C-E3CF-CBC43F2B2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7773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12989E"/>
                </a:solidFill>
              </a:rPr>
              <a:t>Использование библиотеки цифрового образовательного контента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0761DE1-1CA7-EB00-226D-9D6ED27F2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4510191"/>
            <a:ext cx="5102087" cy="1655762"/>
          </a:xfrm>
        </p:spPr>
        <p:txBody>
          <a:bodyPr/>
          <a:lstStyle/>
          <a:p>
            <a:pPr algn="r"/>
            <a:r>
              <a:rPr lang="ru-RU" dirty="0">
                <a:solidFill>
                  <a:srgbClr val="12989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Коротаева А.А.</a:t>
            </a:r>
          </a:p>
          <a:p>
            <a:pPr algn="r"/>
            <a:r>
              <a:rPr lang="ru-RU" dirty="0">
                <a:solidFill>
                  <a:srgbClr val="12989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учитель начальных классов </a:t>
            </a:r>
          </a:p>
          <a:p>
            <a:pPr algn="r"/>
            <a:r>
              <a:rPr lang="ru-RU" dirty="0">
                <a:solidFill>
                  <a:srgbClr val="12989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МАОУ «Центр образования №42»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916764-349B-A082-C858-BF546ABF1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69" y="364268"/>
            <a:ext cx="3828754" cy="8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49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E43EC4-2AC4-026E-9165-939DE557F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12989E"/>
                </a:solidFill>
              </a:rPr>
              <a:t>Возможности УБ ЦОК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A59DEE-449A-A548-BFFA-9DBE4F088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69" y="364268"/>
            <a:ext cx="3828754" cy="8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28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5E62A2-FA2A-C9E2-7282-6671C95D0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48"/>
          <a:stretch/>
        </p:blipFill>
        <p:spPr>
          <a:xfrm>
            <a:off x="0" y="288057"/>
            <a:ext cx="12191999" cy="628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01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D8217A-CF3B-69DD-E330-DD5D56723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36" y="0"/>
            <a:ext cx="10947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00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36A8DB-F502-A829-992F-71A515A5A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4926"/>
            <a:ext cx="12192000" cy="424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57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A0F999-D5B1-255D-FAE4-13074EB7D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135" y="0"/>
            <a:ext cx="9521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41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5AF9B7-C19C-BC59-1E02-02A3145DB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565" y="0"/>
            <a:ext cx="7906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42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01EE5E-6609-AD03-9E2E-3A00E8396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43" y="0"/>
            <a:ext cx="116155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878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7EA936-87AA-A8E0-1182-0AF545392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304" y="0"/>
            <a:ext cx="7427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29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1F622D-F11A-5D18-3D3E-080320482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121920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02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2597D5-91B4-9724-CED3-4A187206B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669" y="0"/>
            <a:ext cx="7772400" cy="683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81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E43EC4-2AC4-026E-9165-939DE557F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12989E"/>
                </a:solidFill>
              </a:rPr>
              <a:t>ВХОД в УБ ЦОК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A59DEE-449A-A548-BFFA-9DBE4F088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69" y="364268"/>
            <a:ext cx="3828754" cy="8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309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3B14FE-F6D7-5D18-7787-879A40F3A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6321"/>
            <a:ext cx="12192000" cy="566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33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778A99-B730-C74C-75C4-23BE092DD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7583"/>
            <a:ext cx="10515600" cy="3192114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 данном режиме мы можем посмотреть контент от поставщика. </a:t>
            </a:r>
            <a:b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А также работать в классе, например с интерактивной доской.</a:t>
            </a:r>
            <a:b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Рассмотрим подробнее на уроке математики. Тема: «Деление на двухзначное и трехзначное число». Поставщик «Просвещение»</a:t>
            </a:r>
          </a:p>
        </p:txBody>
      </p:sp>
    </p:spTree>
    <p:extLst>
      <p:ext uri="{BB962C8B-B14F-4D97-AF65-F5344CB8AC3E}">
        <p14:creationId xmlns:p14="http://schemas.microsoft.com/office/powerpoint/2010/main" val="20408782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A79B42-2385-D110-0E1E-1CB3BF037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2437"/>
            <a:ext cx="12192000" cy="601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282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267E05-9A1F-6F78-7843-FBC519D48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631" y="1248936"/>
            <a:ext cx="9324738" cy="53071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6DB66A-6C42-AD05-F58F-E818C28F729C}"/>
              </a:ext>
            </a:extLst>
          </p:cNvPr>
          <p:cNvSpPr txBox="1"/>
          <p:nvPr/>
        </p:nvSpPr>
        <p:spPr>
          <a:xfrm>
            <a:off x="1433631" y="434897"/>
            <a:ext cx="8463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Есть обучающие материалы, например видеоролики</a:t>
            </a:r>
          </a:p>
        </p:txBody>
      </p:sp>
    </p:spTree>
    <p:extLst>
      <p:ext uri="{BB962C8B-B14F-4D97-AF65-F5344CB8AC3E}">
        <p14:creationId xmlns:p14="http://schemas.microsoft.com/office/powerpoint/2010/main" val="1590525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222217-E0F4-54D5-4A06-22A6C6ED1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489" y="1064554"/>
            <a:ext cx="9937021" cy="5684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0C93CA-810A-B352-6D7A-632CB57A87E1}"/>
              </a:ext>
            </a:extLst>
          </p:cNvPr>
          <p:cNvSpPr txBox="1"/>
          <p:nvPr/>
        </p:nvSpPr>
        <p:spPr>
          <a:xfrm>
            <a:off x="579865" y="109222"/>
            <a:ext cx="11340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Материалы представлены в форме электронного учебника и в форме электронной рабочей тетради. Полностью соответствуют учебнику обучающихся</a:t>
            </a:r>
          </a:p>
        </p:txBody>
      </p:sp>
    </p:spTree>
    <p:extLst>
      <p:ext uri="{BB962C8B-B14F-4D97-AF65-F5344CB8AC3E}">
        <p14:creationId xmlns:p14="http://schemas.microsoft.com/office/powerpoint/2010/main" val="21005465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F9F1C6-C4CC-B53B-D952-B4B3827CF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607" y="1172152"/>
            <a:ext cx="9706785" cy="55043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30AD36-FA98-4464-D949-64BA8B6F2EA6}"/>
              </a:ext>
            </a:extLst>
          </p:cNvPr>
          <p:cNvSpPr txBox="1"/>
          <p:nvPr/>
        </p:nvSpPr>
        <p:spPr>
          <a:xfrm>
            <a:off x="1433631" y="434897"/>
            <a:ext cx="8463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Задания из учебника можно выполнять интерактивно</a:t>
            </a:r>
          </a:p>
        </p:txBody>
      </p:sp>
    </p:spTree>
    <p:extLst>
      <p:ext uri="{BB962C8B-B14F-4D97-AF65-F5344CB8AC3E}">
        <p14:creationId xmlns:p14="http://schemas.microsoft.com/office/powerpoint/2010/main" val="1403397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BB5DC5-C970-933D-8C78-0C6325FCD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975" y="1355103"/>
            <a:ext cx="9590049" cy="53872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0F210C-7E8B-E92F-BFF2-C7B7A3ABA213}"/>
              </a:ext>
            </a:extLst>
          </p:cNvPr>
          <p:cNvSpPr txBox="1"/>
          <p:nvPr/>
        </p:nvSpPr>
        <p:spPr>
          <a:xfrm>
            <a:off x="479503" y="434897"/>
            <a:ext cx="11095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Правильные ответы обозначены зеленым цветом, если ошибся – есть возможность посмотреть подсказку и исправить ошибку</a:t>
            </a:r>
          </a:p>
        </p:txBody>
      </p:sp>
    </p:spTree>
    <p:extLst>
      <p:ext uri="{BB962C8B-B14F-4D97-AF65-F5344CB8AC3E}">
        <p14:creationId xmlns:p14="http://schemas.microsoft.com/office/powerpoint/2010/main" val="19829427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ABEEEB-EB99-0C70-236F-DBE51E4EE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380" y="1069603"/>
            <a:ext cx="10051239" cy="5712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4A7713-2AB9-6095-D4F6-C224A9B0C898}"/>
              </a:ext>
            </a:extLst>
          </p:cNvPr>
          <p:cNvSpPr txBox="1"/>
          <p:nvPr/>
        </p:nvSpPr>
        <p:spPr>
          <a:xfrm>
            <a:off x="468352" y="238606"/>
            <a:ext cx="11095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Большое количество заданий на отработку. Можно использовать как в совместной работе, так и дать на индивидуальную (самостоятельную) работу</a:t>
            </a:r>
          </a:p>
        </p:txBody>
      </p:sp>
    </p:spTree>
    <p:extLst>
      <p:ext uri="{BB962C8B-B14F-4D97-AF65-F5344CB8AC3E}">
        <p14:creationId xmlns:p14="http://schemas.microsoft.com/office/powerpoint/2010/main" val="24409168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F298EB-0238-1743-021D-9B66A4632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05" y="363254"/>
            <a:ext cx="10883590" cy="613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153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EDAFE2-3063-2363-13DA-533A0412A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09" y="566573"/>
            <a:ext cx="10794381" cy="603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2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DC7CBF-6A93-6AC8-7FD1-31A54F1F47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90"/>
          <a:stretch/>
        </p:blipFill>
        <p:spPr>
          <a:xfrm>
            <a:off x="0" y="298450"/>
            <a:ext cx="12193892" cy="62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6521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577FEA-202F-D3EC-96F4-1C3FE5E43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96" y="465012"/>
            <a:ext cx="10484007" cy="592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158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438476-8848-1AA5-6975-8D6556B8C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59" y="428473"/>
            <a:ext cx="10571881" cy="600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113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A56C08-0FDF-CBDB-24ED-C60C1B534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555" y="1266793"/>
            <a:ext cx="9165359" cy="51563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6C08C6-9ECD-0C9A-E539-B5C51FB7254F}"/>
              </a:ext>
            </a:extLst>
          </p:cNvPr>
          <p:cNvSpPr txBox="1"/>
          <p:nvPr/>
        </p:nvSpPr>
        <p:spPr>
          <a:xfrm>
            <a:off x="479503" y="434897"/>
            <a:ext cx="11095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Есть игры и тренажеры, для отработки навыков. Данные задания вызывают большой интерес у обучающихся</a:t>
            </a:r>
          </a:p>
        </p:txBody>
      </p:sp>
    </p:spTree>
    <p:extLst>
      <p:ext uri="{BB962C8B-B14F-4D97-AF65-F5344CB8AC3E}">
        <p14:creationId xmlns:p14="http://schemas.microsoft.com/office/powerpoint/2010/main" val="37566459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4FC89C-8BA3-6BF3-023C-5843CFCE7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566" y="430953"/>
            <a:ext cx="10682867" cy="599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967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BFBD19-4482-878C-F225-5CB60EB65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409" y="1265894"/>
            <a:ext cx="9211652" cy="52971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D963E0-CB9C-4D5C-6BC5-D98B9FE04DBF}"/>
              </a:ext>
            </a:extLst>
          </p:cNvPr>
          <p:cNvSpPr txBox="1"/>
          <p:nvPr/>
        </p:nvSpPr>
        <p:spPr>
          <a:xfrm>
            <a:off x="479503" y="434897"/>
            <a:ext cx="11095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Если хотим выдать задания для индивидуальной (самостоятельной работы). Выбираем «нескольким ученикам»</a:t>
            </a:r>
          </a:p>
        </p:txBody>
      </p:sp>
    </p:spTree>
    <p:extLst>
      <p:ext uri="{BB962C8B-B14F-4D97-AF65-F5344CB8AC3E}">
        <p14:creationId xmlns:p14="http://schemas.microsoft.com/office/powerpoint/2010/main" val="36317454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D663E5-4A1D-86A8-5EC6-3262557D9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198" y="1420165"/>
            <a:ext cx="8589603" cy="50029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192E66-39B9-E179-1434-9AB60EAFFFFA}"/>
              </a:ext>
            </a:extLst>
          </p:cNvPr>
          <p:cNvSpPr txBox="1"/>
          <p:nvPr/>
        </p:nvSpPr>
        <p:spPr>
          <a:xfrm>
            <a:off x="479503" y="434897"/>
            <a:ext cx="11095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 данном случае обучающимся будет необходимо перейти по ссылке. Ссылка одна для любого контента из библиотеки. Меняется только код сессии.</a:t>
            </a:r>
          </a:p>
        </p:txBody>
      </p:sp>
    </p:spTree>
    <p:extLst>
      <p:ext uri="{BB962C8B-B14F-4D97-AF65-F5344CB8AC3E}">
        <p14:creationId xmlns:p14="http://schemas.microsoft.com/office/powerpoint/2010/main" val="20768292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CC6BB8-9C94-093C-3D3E-A337A75A7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662" y="1510042"/>
            <a:ext cx="8503145" cy="49130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7D2421-BF1E-B173-92A2-4110FED51B9D}"/>
              </a:ext>
            </a:extLst>
          </p:cNvPr>
          <p:cNvSpPr txBox="1"/>
          <p:nvPr/>
        </p:nvSpPr>
        <p:spPr>
          <a:xfrm>
            <a:off x="479503" y="434897"/>
            <a:ext cx="11095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 каждого ученика есть индивидуальный код для работы, он постоянный (не изменяется). Можно скачать в формате ПДФ.</a:t>
            </a:r>
          </a:p>
        </p:txBody>
      </p:sp>
    </p:spTree>
    <p:extLst>
      <p:ext uri="{BB962C8B-B14F-4D97-AF65-F5344CB8AC3E}">
        <p14:creationId xmlns:p14="http://schemas.microsoft.com/office/powerpoint/2010/main" val="21667873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CEF907-50C2-5E6F-0D01-58DCB47BC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841"/>
            <a:ext cx="12192000" cy="657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547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AC348C-EC61-4EC2-73A4-4044C82F8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651" y="1189681"/>
            <a:ext cx="8730697" cy="51175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0AED0D-2336-05B1-B755-503E13B1006F}"/>
              </a:ext>
            </a:extLst>
          </p:cNvPr>
          <p:cNvSpPr txBox="1"/>
          <p:nvPr/>
        </p:nvSpPr>
        <p:spPr>
          <a:xfrm>
            <a:off x="479503" y="434897"/>
            <a:ext cx="11095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Пройдя по ссылке обучающемуся необходимо ввести код сессии и код ученика.</a:t>
            </a:r>
          </a:p>
        </p:txBody>
      </p:sp>
    </p:spTree>
    <p:extLst>
      <p:ext uri="{BB962C8B-B14F-4D97-AF65-F5344CB8AC3E}">
        <p14:creationId xmlns:p14="http://schemas.microsoft.com/office/powerpoint/2010/main" val="40028681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FE12B2-4084-973A-6CA0-30D51771E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893" y="1170879"/>
            <a:ext cx="9374214" cy="53956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48FABD-C5C4-F540-E6CC-83018DA9771D}"/>
              </a:ext>
            </a:extLst>
          </p:cNvPr>
          <p:cNvSpPr txBox="1"/>
          <p:nvPr/>
        </p:nvSpPr>
        <p:spPr>
          <a:xfrm>
            <a:off x="479503" y="434897"/>
            <a:ext cx="11095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После того, как ввели код сессии и код ученика выбираем «отправить»</a:t>
            </a:r>
          </a:p>
        </p:txBody>
      </p:sp>
    </p:spTree>
    <p:extLst>
      <p:ext uri="{BB962C8B-B14F-4D97-AF65-F5344CB8AC3E}">
        <p14:creationId xmlns:p14="http://schemas.microsoft.com/office/powerpoint/2010/main" val="2179024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64AB03-B31C-3DD7-186A-D7C7086C3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739" y="0"/>
            <a:ext cx="8776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331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4C2D0E-3AD9-460A-C043-23A03E5D9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321" y="1173689"/>
            <a:ext cx="9207357" cy="52494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2E665D-4B33-675A-E9AB-CDE66A027E42}"/>
              </a:ext>
            </a:extLst>
          </p:cNvPr>
          <p:cNvSpPr txBox="1"/>
          <p:nvPr/>
        </p:nvSpPr>
        <p:spPr>
          <a:xfrm>
            <a:off x="479503" y="434897"/>
            <a:ext cx="11095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Далее обучающиеся переходят в режим ожидания доступа.</a:t>
            </a:r>
          </a:p>
        </p:txBody>
      </p:sp>
    </p:spTree>
    <p:extLst>
      <p:ext uri="{BB962C8B-B14F-4D97-AF65-F5344CB8AC3E}">
        <p14:creationId xmlns:p14="http://schemas.microsoft.com/office/powerpoint/2010/main" val="12682541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73EF3E-3364-44F9-E52A-8482323BA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898" y="1438507"/>
            <a:ext cx="9114203" cy="52190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7A1168-49CE-C1DB-A7DE-3E2B90B76DF7}"/>
              </a:ext>
            </a:extLst>
          </p:cNvPr>
          <p:cNvSpPr txBox="1"/>
          <p:nvPr/>
        </p:nvSpPr>
        <p:spPr>
          <a:xfrm>
            <a:off x="479503" y="434897"/>
            <a:ext cx="11095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 это время у учителя появятся обучающиеся ожидающее доступ. Учителю необходимо выбрать «выдать доступ»</a:t>
            </a:r>
          </a:p>
        </p:txBody>
      </p:sp>
    </p:spTree>
    <p:extLst>
      <p:ext uri="{BB962C8B-B14F-4D97-AF65-F5344CB8AC3E}">
        <p14:creationId xmlns:p14="http://schemas.microsoft.com/office/powerpoint/2010/main" val="23464956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01E027-E7E1-7896-C1F4-41F0FF6A8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538" y="1527716"/>
            <a:ext cx="8618924" cy="5042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7B6C9C-DA5C-959E-DE0B-F817DD243B5B}"/>
              </a:ext>
            </a:extLst>
          </p:cNvPr>
          <p:cNvSpPr txBox="1"/>
          <p:nvPr/>
        </p:nvSpPr>
        <p:spPr>
          <a:xfrm>
            <a:off x="479503" y="434897"/>
            <a:ext cx="11095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После предоставления доступа можно добавить учеников, которые подключились позже. Для этого выбираем «добавить учеников»</a:t>
            </a:r>
          </a:p>
        </p:txBody>
      </p:sp>
    </p:spTree>
    <p:extLst>
      <p:ext uri="{BB962C8B-B14F-4D97-AF65-F5344CB8AC3E}">
        <p14:creationId xmlns:p14="http://schemas.microsoft.com/office/powerpoint/2010/main" val="23657333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CF9857-4D39-A1EE-9E59-0527CD797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992" y="0"/>
            <a:ext cx="6698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935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323F6E-E3C9-C548-72AF-C10E614B8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629"/>
            <a:ext cx="12198459" cy="685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873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221C07-6D3C-661A-1355-8C32C0D1F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43" y="449531"/>
            <a:ext cx="11025313" cy="595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483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87AF88-EBBE-7D2B-4A77-E5CB73117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2327"/>
            <a:ext cx="12192000" cy="539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0815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DCB03A-4935-6B11-C641-C720D0218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710" y="0"/>
            <a:ext cx="7190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387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8E12DE-3A15-3DB3-0681-229E03E4E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4" y="0"/>
            <a:ext cx="11756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384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1A025A-4661-19BB-97B8-7CEA6BE5F4A8}"/>
              </a:ext>
            </a:extLst>
          </p:cNvPr>
          <p:cNvSpPr txBox="1"/>
          <p:nvPr/>
        </p:nvSpPr>
        <p:spPr>
          <a:xfrm>
            <a:off x="1433631" y="434897"/>
            <a:ext cx="846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Рассмотрим на примере русского языка. Поставщик «</a:t>
            </a:r>
            <a:r>
              <a:rPr lang="ru-RU" sz="2400" dirty="0" err="1"/>
              <a:t>Якласс</a:t>
            </a:r>
            <a:r>
              <a:rPr lang="ru-RU" sz="2400" dirty="0"/>
              <a:t>».</a:t>
            </a:r>
            <a:br>
              <a:rPr lang="ru-RU" sz="2400" dirty="0"/>
            </a:br>
            <a:r>
              <a:rPr lang="ru-RU" sz="2400" dirty="0"/>
              <a:t>Копируем ссылку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8B6B2F-8B5E-0679-55E9-AE5C63A3C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50" y="1374228"/>
            <a:ext cx="11292995" cy="388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88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E43EC4-2AC4-026E-9165-939DE557F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12989E"/>
                </a:solidFill>
              </a:rPr>
              <a:t>Второй способ входа в УБ ЦОК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A59DEE-449A-A548-BFFA-9DBE4F088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69" y="364268"/>
            <a:ext cx="3828754" cy="8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541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D487A8-6060-9639-BA5F-37F42A712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631" y="1265894"/>
            <a:ext cx="8750670" cy="53032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625781-4D39-71CA-54EE-7483861AD682}"/>
              </a:ext>
            </a:extLst>
          </p:cNvPr>
          <p:cNvSpPr txBox="1"/>
          <p:nvPr/>
        </p:nvSpPr>
        <p:spPr>
          <a:xfrm>
            <a:off x="557561" y="434897"/>
            <a:ext cx="10604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Контент нужен «нескольким ученикам».</a:t>
            </a:r>
          </a:p>
        </p:txBody>
      </p:sp>
    </p:spTree>
    <p:extLst>
      <p:ext uri="{BB962C8B-B14F-4D97-AF65-F5344CB8AC3E}">
        <p14:creationId xmlns:p14="http://schemas.microsoft.com/office/powerpoint/2010/main" val="18724204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34AFD9-C179-252C-46AC-80E9B172F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867" y="1139459"/>
            <a:ext cx="9001044" cy="52836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CC4E53-3087-74B1-7027-C36C52AAFEE7}"/>
              </a:ext>
            </a:extLst>
          </p:cNvPr>
          <p:cNvSpPr txBox="1"/>
          <p:nvPr/>
        </p:nvSpPr>
        <p:spPr>
          <a:xfrm>
            <a:off x="1433631" y="434897"/>
            <a:ext cx="8463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Копируем и выдаем обучающимся ссылку. Даем код сессии.</a:t>
            </a:r>
          </a:p>
        </p:txBody>
      </p:sp>
    </p:spTree>
    <p:extLst>
      <p:ext uri="{BB962C8B-B14F-4D97-AF65-F5344CB8AC3E}">
        <p14:creationId xmlns:p14="http://schemas.microsoft.com/office/powerpoint/2010/main" val="1017967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9F2212-4FC5-B1B0-519D-69FD4E74B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652" y="1126273"/>
            <a:ext cx="9104696" cy="54137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4CDC03-EB5E-670D-CDFA-A9E75091602A}"/>
              </a:ext>
            </a:extLst>
          </p:cNvPr>
          <p:cNvSpPr txBox="1"/>
          <p:nvPr/>
        </p:nvSpPr>
        <p:spPr>
          <a:xfrm>
            <a:off x="1433631" y="434897"/>
            <a:ext cx="9645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Обучающийся вводит код сессии и код ученика. Отправляет. Ожидает.</a:t>
            </a:r>
          </a:p>
        </p:txBody>
      </p:sp>
    </p:spTree>
    <p:extLst>
      <p:ext uri="{BB962C8B-B14F-4D97-AF65-F5344CB8AC3E}">
        <p14:creationId xmlns:p14="http://schemas.microsoft.com/office/powerpoint/2010/main" val="14303535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9B6F3C-0A4B-C606-C648-48D7BB3E6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394" y="1180527"/>
            <a:ext cx="8843211" cy="52425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1A1236-0FC4-C4FA-10C5-55CED5F026F5}"/>
              </a:ext>
            </a:extLst>
          </p:cNvPr>
          <p:cNvSpPr txBox="1"/>
          <p:nvPr/>
        </p:nvSpPr>
        <p:spPr>
          <a:xfrm>
            <a:off x="1433631" y="434897"/>
            <a:ext cx="8463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Учитель выдает доступ.</a:t>
            </a:r>
          </a:p>
        </p:txBody>
      </p:sp>
    </p:spTree>
    <p:extLst>
      <p:ext uri="{BB962C8B-B14F-4D97-AF65-F5344CB8AC3E}">
        <p14:creationId xmlns:p14="http://schemas.microsoft.com/office/powerpoint/2010/main" val="22623598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6C2843-B693-2A71-B01C-F47CACDC2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381" y="1176081"/>
            <a:ext cx="9501237" cy="53990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EEAB43-BE8A-56C6-9451-DE64AD3DABFD}"/>
              </a:ext>
            </a:extLst>
          </p:cNvPr>
          <p:cNvSpPr txBox="1"/>
          <p:nvPr/>
        </p:nvSpPr>
        <p:spPr>
          <a:xfrm>
            <a:off x="1433631" y="434897"/>
            <a:ext cx="8463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Ученик приступает к решению заданий.</a:t>
            </a:r>
          </a:p>
        </p:txBody>
      </p:sp>
    </p:spTree>
    <p:extLst>
      <p:ext uri="{BB962C8B-B14F-4D97-AF65-F5344CB8AC3E}">
        <p14:creationId xmlns:p14="http://schemas.microsoft.com/office/powerpoint/2010/main" val="34616537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6F877D-D8EF-7978-3BDC-D3B0B6AE8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053" y="393987"/>
            <a:ext cx="9385894" cy="555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593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F7CA10-28E0-05B5-2B9A-8A64D5153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543" y="512955"/>
            <a:ext cx="9160913" cy="544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368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4A5040-9DD0-D09D-BCFD-2F60FD2CF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707" y="468943"/>
            <a:ext cx="8462585" cy="592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034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2C9106-8C2E-D0E6-8F2F-9AF4485D2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222" y="713677"/>
            <a:ext cx="9887555" cy="566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465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78BCB4-740F-EE68-00D7-9045BE74D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539" y="401444"/>
            <a:ext cx="9212921" cy="570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46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510C44-9427-2012-1A3C-3116484C38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19"/>
          <a:stretch/>
        </p:blipFill>
        <p:spPr>
          <a:xfrm>
            <a:off x="1334862" y="0"/>
            <a:ext cx="95222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693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3">
            <a:extLst>
              <a:ext uri="{FF2B5EF4-FFF2-40B4-BE49-F238E27FC236}">
                <a16:creationId xmlns:a16="http://schemas.microsoft.com/office/drawing/2014/main" id="{CD665EF8-3958-81AE-D45B-0DFECCD765C0}"/>
              </a:ext>
            </a:extLst>
          </p:cNvPr>
          <p:cNvSpPr/>
          <p:nvPr/>
        </p:nvSpPr>
        <p:spPr>
          <a:xfrm>
            <a:off x="8057006" y="2865007"/>
            <a:ext cx="4705446" cy="4705446"/>
          </a:xfrm>
          <a:prstGeom prst="ellipse">
            <a:avLst/>
          </a:prstGeom>
          <a:solidFill>
            <a:srgbClr val="CDD0D4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8">
            <a:extLst>
              <a:ext uri="{FF2B5EF4-FFF2-40B4-BE49-F238E27FC236}">
                <a16:creationId xmlns:a16="http://schemas.microsoft.com/office/drawing/2014/main" id="{3E5A468D-A0D5-FB43-4DD7-3EC151775794}"/>
              </a:ext>
            </a:extLst>
          </p:cNvPr>
          <p:cNvSpPr/>
          <p:nvPr/>
        </p:nvSpPr>
        <p:spPr>
          <a:xfrm>
            <a:off x="6200078" y="631783"/>
            <a:ext cx="6562374" cy="6249113"/>
          </a:xfrm>
          <a:prstGeom prst="ellipse">
            <a:avLst/>
          </a:prstGeom>
          <a:noFill/>
          <a:ln>
            <a:solidFill>
              <a:srgbClr val="1498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5">
            <a:extLst>
              <a:ext uri="{FF2B5EF4-FFF2-40B4-BE49-F238E27FC236}">
                <a16:creationId xmlns:a16="http://schemas.microsoft.com/office/drawing/2014/main" id="{38686956-5433-4B18-7FB1-0B93F73F8172}"/>
              </a:ext>
            </a:extLst>
          </p:cNvPr>
          <p:cNvSpPr/>
          <p:nvPr/>
        </p:nvSpPr>
        <p:spPr>
          <a:xfrm>
            <a:off x="7395540" y="-1839735"/>
            <a:ext cx="7545049" cy="7256095"/>
          </a:xfrm>
          <a:prstGeom prst="ellipse">
            <a:avLst/>
          </a:prstGeom>
          <a:solidFill>
            <a:srgbClr val="14989E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Прямоугольник 1"/>
          <p:cNvSpPr/>
          <p:nvPr/>
        </p:nvSpPr>
        <p:spPr>
          <a:xfrm>
            <a:off x="7181783" y="5457530"/>
            <a:ext cx="7692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2989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МАОУ «Центр образования №42»</a:t>
            </a:r>
          </a:p>
          <a:p>
            <a:r>
              <a:rPr lang="ru-RU" dirty="0">
                <a:solidFill>
                  <a:srgbClr val="12989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Коротаева Александра Алексеевна</a:t>
            </a: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12931BE1-57BD-DD5F-8B5F-887BB9BBDD3A}"/>
              </a:ext>
            </a:extLst>
          </p:cNvPr>
          <p:cNvSpPr txBox="1">
            <a:spLocks/>
          </p:cNvSpPr>
          <p:nvPr/>
        </p:nvSpPr>
        <p:spPr>
          <a:xfrm>
            <a:off x="239314" y="869673"/>
            <a:ext cx="7786896" cy="10615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000"/>
              </a:lnSpc>
            </a:pPr>
            <a:r>
              <a:rPr lang="ru-RU" dirty="0">
                <a:solidFill>
                  <a:srgbClr val="14989E"/>
                </a:solidFill>
                <a:latin typeface="Verdana Pro Semibold" panose="020B0704030504040204" pitchFamily="34" charset="0"/>
                <a:ea typeface="Verdana" panose="020B0604030504040204" pitchFamily="34" charset="0"/>
                <a:cs typeface="IBM Plex Sans Arabic" panose="020B0503050203000203" pitchFamily="34" charset="-78"/>
              </a:rPr>
              <a:t>Спасибо за внимание!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E9BB87-84CC-0072-946F-DF0C77461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1" b="30955"/>
          <a:stretch/>
        </p:blipFill>
        <p:spPr>
          <a:xfrm>
            <a:off x="7181783" y="1400470"/>
            <a:ext cx="3891969" cy="3891969"/>
          </a:xfrm>
          <a:prstGeom prst="ellipse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EF548F-AE26-6532-DC73-C9D4586C71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833" b="67444" l="40764" r="46007">
                        <a14:foregroundMark x1="44653" y1="58222" x2="42275" y2="59424"/>
                        <a14:foregroundMark x1="42014" y1="59556" x2="44223" y2="61132"/>
                        <a14:foregroundMark x1="44487" y1="60995" x2="43576" y2="57278"/>
                        <a14:foregroundMark x1="43576" y1="57278" x2="43090" y2="57111"/>
                        <a14:foregroundMark x1="44583" y1="63444" x2="42014" y2="65278"/>
                        <a14:foregroundMark x1="42014" y1="65278" x2="44410" y2="67444"/>
                        <a14:foregroundMark x1="44410" y1="67444" x2="43924" y2="63056"/>
                        <a14:foregroundMark x1="44167" y1="64833" x2="44028" y2="64556"/>
                        <a14:foregroundMark x1="44167" y1="58500" x2="44722" y2="57889"/>
                        <a14:foregroundMark x1="43889" y1="57278" x2="45279" y2="61606"/>
                        <a14:foregroundMark x1="45479" y1="61250" x2="42396" y2="60500"/>
                        <a14:foregroundMark x1="42396" y1="60500" x2="44583" y2="58222"/>
                        <a14:foregroundMark x1="43785" y1="59222" x2="43264" y2="59222"/>
                        <a14:foregroundMark x1="43646" y1="60444" x2="43715" y2="59611"/>
                        <a14:foregroundMark x1="43715" y1="59500" x2="43715" y2="59500"/>
                        <a14:foregroundMark x1="43472" y1="53167" x2="44167" y2="54778"/>
                        <a14:foregroundMark x1="43403" y1="54056" x2="44340" y2="54667"/>
                        <a14:foregroundMark x1="43958" y1="54167" x2="44340" y2="54500"/>
                        <a14:foregroundMark x1="43333" y1="53667" x2="43889" y2="53667"/>
                        <a14:foregroundMark x1="42882" y1="53889" x2="43576" y2="53667"/>
                        <a14:foregroundMark x1="43785" y1="54278" x2="42639" y2="53556"/>
                        <a14:foregroundMark x1="42569" y1="54667" x2="44583" y2="53667"/>
                        <a14:foregroundMark x1="44722" y1="53056" x2="44410" y2="53056"/>
                        <a14:foregroundMark x1="43576" y1="52556" x2="43333" y2="52556"/>
                        <a14:foregroundMark x1="43333" y1="52556" x2="43160" y2="52778"/>
                        <a14:foregroundMark x1="43160" y1="52667" x2="42569" y2="53389"/>
                        <a14:foregroundMark x1="42465" y1="66444" x2="43785" y2="66889"/>
                        <a14:foregroundMark x1="44167" y1="65167" x2="43021" y2="65556"/>
                        <a14:foregroundMark x1="42778" y1="65944" x2="43090" y2="66556"/>
                        <a14:foregroundMark x1="43090" y1="66444" x2="43090" y2="66667"/>
                        <a14:foregroundMark x1="43090" y1="66556" x2="43160" y2="66667"/>
                        <a14:foregroundMark x1="43160" y1="66444" x2="42882" y2="66778"/>
                        <a14:foregroundMark x1="43021" y1="66889" x2="43785" y2="66778"/>
                        <a14:foregroundMark x1="43785" y1="66667" x2="43889" y2="67167"/>
                        <a14:foregroundMark x1="44028" y1="64444" x2="43889" y2="66056"/>
                        <a14:foregroundMark x1="43889" y1="65944" x2="42882" y2="64444"/>
                        <a14:foregroundMark x1="42778" y1="66889" x2="43472" y2="66889"/>
                        <a14:foregroundMark x1="43646" y1="65056" x2="43021" y2="64667"/>
                        <a14:foregroundMark x1="43646" y1="66556" x2="43090" y2="64944"/>
                        <a14:foregroundMark x1="43403" y1="66167" x2="43403" y2="64833"/>
                        <a14:foregroundMark x1="43646" y1="65667" x2="42951" y2="65556"/>
                        <a14:foregroundMark x1="43958" y1="65944" x2="43958" y2="65167"/>
                        <a14:foregroundMark x1="44722" y1="64556" x2="44722" y2="64556"/>
                        <a14:foregroundMark x1="44097" y1="65056" x2="43889" y2="64833"/>
                        <a14:foregroundMark x1="43958" y1="66667" x2="44340" y2="65444"/>
                        <a14:backgroundMark x1="44722" y1="61333" x2="44722" y2="61333"/>
                        <a14:backgroundMark x1="44722" y1="61333" x2="45278" y2="60833"/>
                        <a14:backgroundMark x1="41632" y1="59000" x2="41771" y2="60333"/>
                        <a14:backgroundMark x1="44167" y1="62222" x2="44479" y2="62444"/>
                        <a14:backgroundMark x1="44722" y1="61444" x2="44965" y2="61111"/>
                        <a14:backgroundMark x1="44965" y1="61444" x2="45104" y2="61333"/>
                        <a14:backgroundMark x1="45104" y1="60944" x2="44410" y2="62222"/>
                        <a14:backgroundMark x1="44410" y1="61722" x2="45035" y2="61222"/>
                        <a14:backgroundMark x1="45035" y1="62056" x2="45104" y2="61333"/>
                        <a14:backgroundMark x1="44792" y1="61833" x2="45104" y2="62444"/>
                        <a14:backgroundMark x1="44792" y1="62222" x2="45417" y2="61722"/>
                        <a14:backgroundMark x1="45660" y1="60722" x2="45174" y2="61722"/>
                        <a14:backgroundMark x1="45174" y1="61722" x2="45486" y2="61222"/>
                        <a14:backgroundMark x1="44653" y1="62333" x2="45278" y2="62444"/>
                      </a14:backgroundRemoval>
                    </a14:imgEffect>
                  </a14:imgLayer>
                </a14:imgProps>
              </a:ext>
            </a:extLst>
          </a:blip>
          <a:srcRect l="40140" t="47714" r="53306" b="31007"/>
          <a:stretch/>
        </p:blipFill>
        <p:spPr>
          <a:xfrm>
            <a:off x="1227474" y="2072738"/>
            <a:ext cx="1138474" cy="23099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4A535D-744B-A5A9-D41C-6E5931644F97}"/>
              </a:ext>
            </a:extLst>
          </p:cNvPr>
          <p:cNvSpPr txBox="1"/>
          <p:nvPr/>
        </p:nvSpPr>
        <p:spPr>
          <a:xfrm>
            <a:off x="2365948" y="2454029"/>
            <a:ext cx="610035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298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dirty="0" err="1">
                <a:solidFill>
                  <a:srgbClr val="1298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lexia_alekseevna</a:t>
            </a:r>
            <a:endParaRPr lang="en-US" dirty="0">
              <a:solidFill>
                <a:srgbClr val="1298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rgbClr val="1298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rgbClr val="1298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1298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dirty="0" err="1">
                <a:solidFill>
                  <a:srgbClr val="1298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lexialekseevna</a:t>
            </a:r>
            <a:endParaRPr lang="en-US" dirty="0">
              <a:solidFill>
                <a:srgbClr val="1298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rgbClr val="1298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rgbClr val="1298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1298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79215312849</a:t>
            </a:r>
            <a:r>
              <a:rPr lang="en-US" dirty="0">
                <a:solidFill>
                  <a:srgbClr val="1298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dirty="0" err="1">
                <a:solidFill>
                  <a:srgbClr val="1298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yandex.ru</a:t>
            </a:r>
            <a:endParaRPr lang="ru-RU" dirty="0">
              <a:solidFill>
                <a:srgbClr val="1298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6FFD73-76D6-D605-8548-6361ABF666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7777" y="4495583"/>
            <a:ext cx="1881331" cy="188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35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816D14-4A2E-177A-B423-70143AC76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850" y="0"/>
            <a:ext cx="8242300" cy="686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32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C5C71E-68FB-BD5D-8A90-76D8B6013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059" y="0"/>
            <a:ext cx="65358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8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C66B64-EA30-E2A4-6DC1-F68785543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7468"/>
            <a:ext cx="12192000" cy="542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242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365</Words>
  <Application>Microsoft Macintosh PowerPoint</Application>
  <PresentationFormat>Широкоэкранный</PresentationFormat>
  <Paragraphs>38</Paragraphs>
  <Slides>60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6" baseType="lpstr">
      <vt:lpstr>Arial</vt:lpstr>
      <vt:lpstr>Calibri</vt:lpstr>
      <vt:lpstr>Calibri Light</vt:lpstr>
      <vt:lpstr>Verdana</vt:lpstr>
      <vt:lpstr>Verdana Pro Semibold</vt:lpstr>
      <vt:lpstr>Тема Office</vt:lpstr>
      <vt:lpstr>Использование библиотеки цифрового образовательного контента</vt:lpstr>
      <vt:lpstr>ВХОД в УБ ЦОК</vt:lpstr>
      <vt:lpstr>Презентация PowerPoint</vt:lpstr>
      <vt:lpstr>Презентация PowerPoint</vt:lpstr>
      <vt:lpstr>Второй способ входа в УБ ЦОК</vt:lpstr>
      <vt:lpstr>Презентация PowerPoint</vt:lpstr>
      <vt:lpstr>Презентация PowerPoint</vt:lpstr>
      <vt:lpstr>Презентация PowerPoint</vt:lpstr>
      <vt:lpstr>Презентация PowerPoint</vt:lpstr>
      <vt:lpstr>Возможности УБ ЦОК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данном режиме мы можем посмотреть контент от поставщика.   А также работать в классе, например с интерактивной доской.  Рассмотрим подробнее на уроке математики. Тема: «Деление на двухзначное и трехзначное число». Поставщик «Просвещение»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библиотеки цифрового образовательного контента</dc:title>
  <dc:creator>Коротаева Александра Алексеевна</dc:creator>
  <cp:lastModifiedBy>Коротаева Александра Алексеевна</cp:lastModifiedBy>
  <cp:revision>3</cp:revision>
  <dcterms:created xsi:type="dcterms:W3CDTF">2026-03-30T21:54:27Z</dcterms:created>
  <dcterms:modified xsi:type="dcterms:W3CDTF">2026-04-14T21:03:05Z</dcterms:modified>
</cp:coreProperties>
</file>