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9A2-96C9-14C0-56A7-156311647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D1A601-7414-57E0-0EAB-998CDDC71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4484F-1CC1-2340-4BE4-09BF5736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4DF2B-ECB5-EDD9-529E-60F3656C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8104D-4C8F-81F7-BF4F-B223FB88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2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31692-47F8-5454-848C-E4D09C83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9ED66-AD99-A3CA-D4B5-CE47E19DE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D3D9C-7BB1-A281-9865-44FF9581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67B16-7FD3-6ED7-C1A5-AAB09907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B4097-8052-CB63-E80C-D7DE7363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1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4B66F0-820D-9427-76B3-715492F4B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87328-168A-52E5-DBAC-0417B127A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A2C94-85D2-A4BC-988B-F20B1B5E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088CC-4A05-BA6A-C848-A92C4231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AC08F-27F6-C6A5-4E60-A027CCC1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1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CBAA8-9EEA-745B-2961-C08FBF34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69177-8E61-A6B0-CEAF-1D812ED4F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68811-6A16-6270-CF34-4B1FFD4D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65953-F8CF-7A93-F572-67EF003E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9AB3F-DA24-3B1B-EA9A-DAD9E4C4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EA308-1F8F-6725-86B6-457836B5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3D5321-366A-BB5E-2A82-F01D1601E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EF6E6-158D-F160-8BED-8D51A890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28C9B-4A85-6E08-5684-A4A6281E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D85BB2-56CC-4158-2885-818E1B43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96266-B25F-864B-5EC6-BF4E4EA4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0ACB9-A973-A76C-5DC5-7D26B2691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086C43-15B9-4ACE-45B7-62DBB0E7A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8A0FD4-808B-9AFB-0141-221C1F01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0EF9C-008C-122F-1418-7AA2CAA4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C6FF8-0952-D1EF-F5EE-AADDCC8D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3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8BC45-DB81-5A3B-FF73-5749A2B8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76280-02C2-469D-035B-D60A9D590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00B754-E47E-C82B-5254-9CBBE0935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595AED-0AAD-F2B0-E370-04BE60FAF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61C5C1-FF8D-D3AE-5D19-BFEDF261C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6D6DA5-0EEA-9FD1-05C7-2AE6D181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0678BF-E032-C169-C02A-6D55561E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325034-3ECD-36AA-92A9-3B024578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8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02158-B7E2-0C1D-9294-E2246DE1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2F02AE-ED8A-6D91-4010-2EF447E4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53B236-7FA5-6B80-B5C0-BF6CF44F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706F99-C18D-1B46-D140-700B2E11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3DF4F8-7BEA-8B60-6830-39CC7CAC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FA1D4E-33FA-E56E-ADB9-87D186CA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ECC88-F4E2-7DCF-51A0-B1A18211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7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EF018-213D-0DDE-5393-A18B817C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41343-20B0-1F54-102B-8AEB5B9F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5A678E-B4D3-26BA-BC02-4B75BD0BB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BA2926-5DC0-D087-E9D3-8E604343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1FE37-A9AA-47F8-D205-82304AB8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C72E6-E9EA-B993-539B-88F7AB6E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2EC20-EAD6-2D8F-539E-0CEF909F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C25A7-C1B7-D8D8-75FF-2528B60CF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70FD8A-0A17-727F-6A89-6394C426D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48421-2B0D-4BC8-7A60-E82EC881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A3B837-17BA-D97C-1A99-2D4611B0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4D63F7-1403-9593-B424-EB7A4F54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A2565-E037-2B2F-D350-68109C2C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946D79-ABC1-060F-1DE5-660A19F8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68678-D9F6-AC0B-4793-91A311594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3B3570-304A-4915-9473-75145AFC7831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A47FCB-C8FD-53B9-6CE8-5857E68B0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C70E9-A832-255C-D52C-9995CCFD6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6CEF7-09B1-4B99-94CC-EAA9A25BF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6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C8131-9C0E-C87B-0C84-E0EFA6523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336" y="1048215"/>
            <a:ext cx="9144000" cy="2015700"/>
          </a:xfrm>
        </p:spPr>
        <p:txBody>
          <a:bodyPr/>
          <a:lstStyle/>
          <a:p>
            <a:r>
              <a:rPr lang="ru-RU" b="1" spc="-10" dirty="0">
                <a:latin typeface="Times New Roman"/>
                <a:cs typeface="Times New Roman"/>
              </a:rPr>
              <a:t>Инструкция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по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работе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с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УБ</a:t>
            </a:r>
            <a:r>
              <a:rPr lang="ru-RU" b="1" spc="-25" dirty="0">
                <a:latin typeface="Times New Roman"/>
                <a:cs typeface="Times New Roman"/>
              </a:rPr>
              <a:t> ЦОК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846C3D-92CB-D5E7-8D4A-663437F90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336" y="6278136"/>
            <a:ext cx="9144000" cy="45452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Вологда, 2026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0" y="3784503"/>
            <a:ext cx="6289288" cy="1773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«Центра образования№42»,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Митенкова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П.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16650-7409-EA8D-82A7-AEA4B08F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/>
                <a:cs typeface="Times New Roman"/>
              </a:rPr>
              <a:t>5</a:t>
            </a:r>
            <a:r>
              <a:rPr lang="ru-RU" sz="3600" dirty="0" smtClean="0">
                <a:latin typeface="Times New Roman"/>
                <a:cs typeface="Times New Roman"/>
              </a:rPr>
              <a:t>.</a:t>
            </a:r>
            <a:r>
              <a:rPr lang="ru-RU" sz="3600" spc="390" dirty="0" smtClean="0">
                <a:latin typeface="Times New Roman"/>
                <a:cs typeface="Times New Roman"/>
              </a:rPr>
              <a:t> </a:t>
            </a:r>
            <a:r>
              <a:rPr lang="ru-RU" sz="3600" spc="-20" dirty="0">
                <a:latin typeface="Times New Roman"/>
                <a:cs typeface="Times New Roman"/>
              </a:rPr>
              <a:t>Переходим</a:t>
            </a:r>
            <a:r>
              <a:rPr lang="ru-RU" sz="3600" dirty="0">
                <a:latin typeface="Times New Roman"/>
                <a:cs typeface="Times New Roman"/>
              </a:rPr>
              <a:t> в</a:t>
            </a:r>
            <a:r>
              <a:rPr lang="ru-RU" sz="3600" spc="-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корзину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61A92940-5045-C858-F993-1BE78280F0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16921"/>
            <a:ext cx="10515600" cy="35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4C5A4-0396-C69B-8167-4E44A429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/>
                <a:cs typeface="Times New Roman"/>
              </a:rPr>
              <a:t>6</a:t>
            </a:r>
            <a:r>
              <a:rPr lang="ru-RU" sz="3600" dirty="0" smtClean="0">
                <a:latin typeface="Times New Roman"/>
                <a:cs typeface="Times New Roman"/>
              </a:rPr>
              <a:t>.</a:t>
            </a:r>
            <a:r>
              <a:rPr lang="ru-RU" sz="3600" spc="325" dirty="0" smtClean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</a:t>
            </a:r>
            <a:r>
              <a:rPr lang="ru-RU" sz="3600" spc="1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корзине</a:t>
            </a:r>
            <a:r>
              <a:rPr lang="ru-RU" sz="3600" spc="1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нужно</a:t>
            </a:r>
            <a:r>
              <a:rPr lang="ru-RU" sz="3600" spc="15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выбрать</a:t>
            </a:r>
            <a:r>
              <a:rPr lang="ru-RU" sz="3600" spc="1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«Класс»</a:t>
            </a:r>
            <a:r>
              <a:rPr lang="ru-RU" sz="3600" spc="15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и</a:t>
            </a:r>
            <a:r>
              <a:rPr lang="ru-RU" sz="3600" spc="1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«Предмет»,</a:t>
            </a:r>
            <a:r>
              <a:rPr lang="ru-RU" sz="3600" spc="1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для</a:t>
            </a:r>
            <a:r>
              <a:rPr lang="ru-RU" sz="3600" spc="1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которого</a:t>
            </a:r>
            <a:r>
              <a:rPr lang="ru-RU" sz="3600" spc="1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мы</a:t>
            </a:r>
            <a:r>
              <a:rPr lang="ru-RU" sz="3600" spc="15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добавляли контент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8DF90AE-BE6A-2656-329F-7FE0D326A9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3002" y="1825625"/>
            <a:ext cx="84459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9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56D63-A484-5765-6887-6A1D484B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/>
                <a:cs typeface="Times New Roman"/>
              </a:rPr>
              <a:t>7</a:t>
            </a:r>
            <a:r>
              <a:rPr lang="ru-RU" sz="3600" dirty="0" smtClean="0">
                <a:latin typeface="Times New Roman"/>
                <a:cs typeface="Times New Roman"/>
              </a:rPr>
              <a:t>.</a:t>
            </a:r>
            <a:r>
              <a:rPr lang="ru-RU" sz="3600" spc="385" dirty="0" smtClean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Оформляем</a:t>
            </a:r>
            <a:r>
              <a:rPr lang="ru-RU" sz="3600" spc="-5" dirty="0">
                <a:latin typeface="Times New Roman"/>
                <a:cs typeface="Times New Roman"/>
              </a:rPr>
              <a:t> </a:t>
            </a:r>
            <a:r>
              <a:rPr lang="ru-RU" sz="3600" spc="-20" dirty="0">
                <a:latin typeface="Times New Roman"/>
                <a:cs typeface="Times New Roman"/>
              </a:rPr>
              <a:t>заказ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4285224D-D526-E05F-75D9-044BB1F37E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075" y="1860384"/>
            <a:ext cx="11037849" cy="3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E66B6-04EF-D3F7-68DB-BBEE75BC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/>
                <a:cs typeface="Times New Roman"/>
              </a:rPr>
              <a:t>8</a:t>
            </a:r>
            <a:r>
              <a:rPr lang="ru-RU" sz="3600" dirty="0" smtClean="0">
                <a:latin typeface="Times New Roman"/>
                <a:cs typeface="Times New Roman"/>
              </a:rPr>
              <a:t>.</a:t>
            </a:r>
            <a:r>
              <a:rPr lang="ru-RU" sz="3600" spc="375" dirty="0" smtClean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Подтверждаем </a:t>
            </a:r>
            <a:r>
              <a:rPr lang="ru-RU" sz="3600" spc="-10" dirty="0" smtClean="0">
                <a:latin typeface="Times New Roman"/>
                <a:cs typeface="Times New Roman"/>
              </a:rPr>
              <a:t>оформление заказа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D6803727-CDA8-3C82-32B3-37BA61FE40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1159" y="1334971"/>
            <a:ext cx="10209682" cy="488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1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60330-8A5E-7459-97B0-AF79584B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0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9</a:t>
            </a:r>
            <a:r>
              <a:rPr lang="ru-RU" sz="3600" dirty="0" smtClean="0">
                <a:latin typeface="Times New Roman"/>
                <a:cs typeface="Times New Roman"/>
              </a:rPr>
              <a:t>.</a:t>
            </a:r>
            <a:r>
              <a:rPr lang="ru-RU" sz="3600" spc="20" dirty="0" smtClean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Далее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dirty="0">
                <a:latin typeface="Times New Roman"/>
                <a:cs typeface="Times New Roman"/>
              </a:rPr>
              <a:t>нам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dirty="0">
                <a:latin typeface="Times New Roman"/>
                <a:cs typeface="Times New Roman"/>
              </a:rPr>
              <a:t>необходимо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dirty="0">
                <a:latin typeface="Times New Roman"/>
                <a:cs typeface="Times New Roman"/>
              </a:rPr>
              <a:t>перейти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dirty="0">
                <a:latin typeface="Times New Roman"/>
                <a:cs typeface="Times New Roman"/>
              </a:rPr>
              <a:t>к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dirty="0">
                <a:latin typeface="Times New Roman"/>
                <a:cs typeface="Times New Roman"/>
              </a:rPr>
              <a:t>«Заказам».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spc="80" dirty="0" smtClean="0">
                <a:latin typeface="Times New Roman"/>
                <a:cs typeface="Times New Roman"/>
              </a:rPr>
              <a:t/>
            </a:r>
            <a:br>
              <a:rPr lang="ru-RU" sz="3600" spc="80" dirty="0" smtClean="0">
                <a:latin typeface="Times New Roman"/>
                <a:cs typeface="Times New Roman"/>
              </a:rPr>
            </a:br>
            <a:r>
              <a:rPr lang="ru-RU" sz="3600" dirty="0" smtClean="0">
                <a:latin typeface="Times New Roman"/>
                <a:cs typeface="Times New Roman"/>
              </a:rPr>
              <a:t>Это</a:t>
            </a:r>
            <a:r>
              <a:rPr lang="ru-RU" sz="3600" spc="80" dirty="0" smtClean="0">
                <a:latin typeface="Times New Roman"/>
                <a:cs typeface="Times New Roman"/>
              </a:rPr>
              <a:t>  </a:t>
            </a:r>
            <a:r>
              <a:rPr lang="ru-RU" sz="3600" dirty="0">
                <a:latin typeface="Times New Roman"/>
                <a:cs typeface="Times New Roman"/>
              </a:rPr>
              <a:t>можно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dirty="0">
                <a:latin typeface="Times New Roman"/>
                <a:cs typeface="Times New Roman"/>
              </a:rPr>
              <a:t>сделать</a:t>
            </a:r>
            <a:r>
              <a:rPr lang="ru-RU" sz="3600" spc="80" dirty="0">
                <a:latin typeface="Times New Roman"/>
                <a:cs typeface="Times New Roman"/>
              </a:rPr>
              <a:t>  </a:t>
            </a:r>
            <a:r>
              <a:rPr lang="ru-RU" sz="3600" spc="-10" dirty="0">
                <a:latin typeface="Times New Roman"/>
                <a:cs typeface="Times New Roman"/>
              </a:rPr>
              <a:t>двумя </a:t>
            </a:r>
            <a:r>
              <a:rPr lang="ru-RU" sz="3600" dirty="0">
                <a:latin typeface="Times New Roman"/>
                <a:cs typeface="Times New Roman"/>
              </a:rPr>
              <a:t>способами:</a:t>
            </a:r>
            <a:r>
              <a:rPr lang="ru-RU" sz="3600" spc="-3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выбрать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«Перейти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к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заказам»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или</a:t>
            </a:r>
            <a:r>
              <a:rPr lang="ru-RU" sz="3600" spc="-3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верхнем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меню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«Заказы»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5487EBD2-91D9-90FA-2240-CBF8CF4764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1892" y="2137860"/>
            <a:ext cx="92682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A38B-63BA-3612-84D9-96C6B7E5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/>
                <a:cs typeface="Times New Roman"/>
              </a:rPr>
              <a:t>10.</a:t>
            </a:r>
            <a:r>
              <a:rPr lang="ru-RU" sz="4400" spc="10" dirty="0" smtClean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В</a:t>
            </a:r>
            <a:r>
              <a:rPr lang="ru-RU" sz="4400" spc="-30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заказах</a:t>
            </a:r>
            <a:r>
              <a:rPr lang="ru-RU" sz="4400" spc="-35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выбираем</a:t>
            </a:r>
            <a:r>
              <a:rPr lang="ru-RU" sz="4400" spc="-30" dirty="0">
                <a:latin typeface="Times New Roman"/>
                <a:cs typeface="Times New Roman"/>
              </a:rPr>
              <a:t> </a:t>
            </a:r>
            <a:r>
              <a:rPr lang="ru-RU" sz="4400" spc="-10" dirty="0">
                <a:latin typeface="Times New Roman"/>
                <a:cs typeface="Times New Roman"/>
              </a:rPr>
              <a:t>фильтрацию</a:t>
            </a:r>
            <a:r>
              <a:rPr lang="ru-RU" sz="4400" spc="-30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«Класс»</a:t>
            </a:r>
            <a:r>
              <a:rPr lang="ru-RU" sz="4400" spc="-35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и</a:t>
            </a:r>
            <a:r>
              <a:rPr lang="ru-RU" sz="4400" spc="-35" dirty="0">
                <a:latin typeface="Times New Roman"/>
                <a:cs typeface="Times New Roman"/>
              </a:rPr>
              <a:t> </a:t>
            </a:r>
            <a:r>
              <a:rPr lang="ru-RU" sz="4400" spc="-10" dirty="0">
                <a:latin typeface="Times New Roman"/>
                <a:cs typeface="Times New Roman"/>
              </a:rPr>
              <a:t>«Предмет»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3ED7CE5D-71BB-B626-6AEC-B9272C90CE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392760"/>
            <a:ext cx="10515600" cy="32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C2364-6177-8DA9-D8EC-B01B5876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/>
                <a:cs typeface="Times New Roman"/>
              </a:rPr>
              <a:t>11.</a:t>
            </a:r>
            <a:r>
              <a:rPr lang="ru-RU" sz="3600" spc="15" dirty="0" smtClean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Под</a:t>
            </a:r>
            <a:r>
              <a:rPr lang="ru-RU" sz="3600" spc="14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нужной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темой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выбираем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«Скопировать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ссылку»</a:t>
            </a:r>
            <a:r>
              <a:rPr lang="ru-RU" sz="3600" spc="14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и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вставляем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ее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</a:t>
            </a:r>
            <a:r>
              <a:rPr lang="ru-RU" sz="3600" spc="14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новой вкладке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интернет-браузера.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Переходим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по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ссылке.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7562CD4E-0370-EFC0-0DC1-7A12A8A4BC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521" y="1825625"/>
            <a:ext cx="9816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B1C1E-C5C6-01C5-37E4-9255E3FE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cs typeface="Times New Roman"/>
              </a:rPr>
              <a:t>12.</a:t>
            </a:r>
            <a:r>
              <a:rPr lang="ru-RU" sz="4000" spc="10" dirty="0" smtClean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Далее</a:t>
            </a:r>
            <a:r>
              <a:rPr lang="ru-RU" sz="4000" spc="229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будет</a:t>
            </a:r>
            <a:r>
              <a:rPr lang="ru-RU" sz="4000" spc="229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доступно</a:t>
            </a:r>
            <a:r>
              <a:rPr lang="ru-RU" sz="4000" spc="2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3</a:t>
            </a:r>
            <a:r>
              <a:rPr lang="ru-RU" sz="4000" spc="2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режима</a:t>
            </a:r>
            <a:r>
              <a:rPr lang="ru-RU" sz="4000" spc="229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доступа.</a:t>
            </a:r>
            <a:r>
              <a:rPr lang="ru-RU" sz="4000" spc="22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Если</a:t>
            </a:r>
            <a:r>
              <a:rPr lang="ru-RU" sz="4000" spc="2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выбираем</a:t>
            </a:r>
            <a:r>
              <a:rPr lang="ru-RU" sz="4000" spc="2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раздел</a:t>
            </a:r>
            <a:r>
              <a:rPr lang="ru-RU" sz="4000" spc="2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«Мне»,</a:t>
            </a:r>
            <a:r>
              <a:rPr lang="ru-RU" sz="4000" spc="225" dirty="0">
                <a:latin typeface="Times New Roman"/>
                <a:cs typeface="Times New Roman"/>
              </a:rPr>
              <a:t> </a:t>
            </a:r>
            <a:r>
              <a:rPr lang="ru-RU" sz="4000" spc="-25" dirty="0">
                <a:latin typeface="Times New Roman"/>
                <a:cs typeface="Times New Roman"/>
              </a:rPr>
              <a:t>то </a:t>
            </a:r>
            <a:r>
              <a:rPr lang="ru-RU" sz="4000" spc="-10" dirty="0">
                <a:latin typeface="Times New Roman"/>
                <a:cs typeface="Times New Roman"/>
              </a:rPr>
              <a:t>можем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еще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раз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как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учитель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посмотреть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контент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по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выбранной</a:t>
            </a:r>
            <a:r>
              <a:rPr lang="ru-RU" sz="4000" spc="-4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теме.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CCE702C-9352-171C-A62C-49D7F5843E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20094"/>
            <a:ext cx="10515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9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0AD2-E3AD-53F0-38D6-74429778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/>
                <a:cs typeface="Times New Roman"/>
              </a:rPr>
              <a:t>13.</a:t>
            </a:r>
            <a:r>
              <a:rPr lang="ru-RU" sz="4400" spc="15" dirty="0" smtClean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Раздел</a:t>
            </a:r>
            <a:r>
              <a:rPr lang="ru-RU" sz="4400" spc="-25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«Ученику»</a:t>
            </a:r>
            <a:r>
              <a:rPr lang="ru-RU" sz="4400" spc="-30" dirty="0">
                <a:latin typeface="Times New Roman"/>
                <a:cs typeface="Times New Roman"/>
              </a:rPr>
              <a:t> </a:t>
            </a:r>
            <a:r>
              <a:rPr lang="ru-RU" sz="4400" spc="-20" dirty="0">
                <a:latin typeface="Times New Roman"/>
                <a:cs typeface="Times New Roman"/>
              </a:rPr>
              <a:t>удобен</a:t>
            </a:r>
            <a:r>
              <a:rPr lang="ru-RU" sz="4400" spc="-25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при</a:t>
            </a:r>
            <a:r>
              <a:rPr lang="ru-RU" sz="4400" spc="-30" dirty="0">
                <a:latin typeface="Times New Roman"/>
                <a:cs typeface="Times New Roman"/>
              </a:rPr>
              <a:t> </a:t>
            </a:r>
            <a:r>
              <a:rPr lang="ru-RU" sz="4400" spc="-10" dirty="0">
                <a:latin typeface="Times New Roman"/>
                <a:cs typeface="Times New Roman"/>
              </a:rPr>
              <a:t>индивидуальной</a:t>
            </a:r>
            <a:r>
              <a:rPr lang="ru-RU" sz="4400" spc="-25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работе</a:t>
            </a:r>
            <a:r>
              <a:rPr lang="ru-RU" sz="4400" spc="-30" dirty="0"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cs typeface="Times New Roman"/>
              </a:rPr>
              <a:t>с</a:t>
            </a:r>
            <a:r>
              <a:rPr lang="ru-RU" sz="4400" spc="-25" dirty="0">
                <a:latin typeface="Times New Roman"/>
                <a:cs typeface="Times New Roman"/>
              </a:rPr>
              <a:t> </a:t>
            </a:r>
            <a:r>
              <a:rPr lang="ru-RU" sz="4400" spc="-10" dirty="0">
                <a:latin typeface="Times New Roman"/>
                <a:cs typeface="Times New Roman"/>
              </a:rPr>
              <a:t>обучающимся.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A524B168-0675-1D53-F63E-D83790EFEC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28654"/>
            <a:ext cx="1051560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7F98C-258C-8D80-25B6-AA58A849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cs typeface="Times New Roman"/>
              </a:rPr>
              <a:t>14.</a:t>
            </a:r>
            <a:r>
              <a:rPr lang="ru-RU" sz="4000" spc="15" dirty="0" smtClean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Перейдя</a:t>
            </a:r>
            <a:r>
              <a:rPr lang="ru-RU" sz="4000" spc="29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к</a:t>
            </a:r>
            <a:r>
              <a:rPr lang="ru-RU" sz="4000" spc="29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разделу</a:t>
            </a:r>
            <a:r>
              <a:rPr lang="ru-RU" sz="4000" spc="30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«Ученик»,</a:t>
            </a:r>
            <a:r>
              <a:rPr lang="ru-RU" sz="4000" spc="29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можно</a:t>
            </a:r>
            <a:r>
              <a:rPr lang="ru-RU" sz="4000" spc="29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выбрать</a:t>
            </a:r>
            <a:r>
              <a:rPr lang="ru-RU" sz="4000" spc="29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нужного</a:t>
            </a:r>
            <a:r>
              <a:rPr lang="ru-RU" sz="4000" spc="29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нам</a:t>
            </a:r>
            <a:r>
              <a:rPr lang="ru-RU" sz="4000" spc="29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обучающегося, </a:t>
            </a:r>
            <a:r>
              <a:rPr lang="ru-RU" sz="4000" spc="-20" dirty="0">
                <a:latin typeface="Times New Roman"/>
                <a:cs typeface="Times New Roman"/>
              </a:rPr>
              <a:t>которому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хотим</a:t>
            </a:r>
            <a:r>
              <a:rPr lang="ru-RU" sz="4000" spc="-2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дать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задание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для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индивидуальной</a:t>
            </a:r>
            <a:r>
              <a:rPr lang="ru-RU" sz="4000" spc="-2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работы.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E64A159B-C1FC-08F9-6B25-4A8B98174C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8663" y="1825625"/>
            <a:ext cx="7794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28E38B-9D81-C47E-F456-BD1A0DA6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F72400-C3C7-D090-5864-8F438F9D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18" y="1686949"/>
            <a:ext cx="7440793" cy="4894573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C0C5BA97-7A13-445C-3F8F-431C7E1FB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4062"/>
            <a:ext cx="10470609" cy="15556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35"/>
              </a:spcBef>
            </a:pPr>
            <a:r>
              <a:rPr sz="1800" b="1" spc="-20" dirty="0" err="1" smtClean="0">
                <a:latin typeface="Times New Roman"/>
                <a:cs typeface="Times New Roman"/>
              </a:rPr>
              <a:t>Вход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библиотеку</a:t>
            </a:r>
            <a:endParaRPr sz="1800" dirty="0">
              <a:latin typeface="Times New Roman"/>
              <a:cs typeface="Times New Roman"/>
            </a:endParaRPr>
          </a:p>
          <a:p>
            <a:pPr marL="468630" indent="-227329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468630" algn="l"/>
              </a:tabLst>
            </a:pPr>
            <a:r>
              <a:rPr sz="1800" spc="-10" dirty="0">
                <a:latin typeface="Times New Roman"/>
                <a:cs typeface="Times New Roman"/>
              </a:rPr>
              <a:t>Заходим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электронный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журнал</a:t>
            </a:r>
            <a:endParaRPr sz="1800" dirty="0">
              <a:latin typeface="Times New Roman"/>
              <a:cs typeface="Times New Roman"/>
            </a:endParaRPr>
          </a:p>
          <a:p>
            <a:pPr marL="468630" marR="5080" indent="-227329">
              <a:lnSpc>
                <a:spcPct val="144300"/>
              </a:lnSpc>
              <a:buAutoNum type="arabicPeriod"/>
              <a:tabLst>
                <a:tab pos="469900" algn="l"/>
              </a:tabLst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главной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страницы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журнала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выбираем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вкладку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«Универсальная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библиотека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цифрового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образовательного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контента</a:t>
            </a:r>
            <a:r>
              <a:rPr lang="ru-RU" sz="1800" spc="-10" dirty="0" smtClean="0">
                <a:latin typeface="Times New Roman"/>
                <a:cs typeface="Times New Roman"/>
              </a:rPr>
              <a:t>"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84634" y="4348976"/>
            <a:ext cx="1728439" cy="635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6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5042F-1272-A8FA-23BB-4019B76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cs typeface="Times New Roman"/>
              </a:rPr>
              <a:t>15.</a:t>
            </a:r>
            <a:r>
              <a:rPr lang="ru-RU" sz="4000" spc="-15" dirty="0" smtClean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Раздел</a:t>
            </a:r>
            <a:r>
              <a:rPr lang="ru-RU" sz="4000" spc="8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«Нескольким</a:t>
            </a:r>
            <a:r>
              <a:rPr lang="ru-RU" sz="4000" spc="8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ученикам»</a:t>
            </a:r>
            <a:r>
              <a:rPr lang="ru-RU" sz="4000" spc="8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удобен,</a:t>
            </a:r>
            <a:r>
              <a:rPr lang="ru-RU" sz="4000" spc="7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когда</a:t>
            </a:r>
            <a:r>
              <a:rPr lang="ru-RU" sz="4000" spc="8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мы</a:t>
            </a:r>
            <a:r>
              <a:rPr lang="ru-RU" sz="4000" spc="8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хотим</a:t>
            </a:r>
            <a:r>
              <a:rPr lang="ru-RU" sz="4000" spc="8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прямо</a:t>
            </a:r>
            <a:r>
              <a:rPr lang="ru-RU" sz="4000" spc="8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на</a:t>
            </a:r>
            <a:r>
              <a:rPr lang="ru-RU" sz="4000" spc="8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уроке</a:t>
            </a:r>
            <a:r>
              <a:rPr lang="ru-RU" sz="4000" spc="80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дать </a:t>
            </a:r>
            <a:r>
              <a:rPr lang="ru-RU" sz="4000" dirty="0">
                <a:latin typeface="Times New Roman"/>
                <a:cs typeface="Times New Roman"/>
              </a:rPr>
              <a:t>доступ</a:t>
            </a:r>
            <a:r>
              <a:rPr lang="ru-RU" sz="4000" spc="-2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к</a:t>
            </a:r>
            <a:r>
              <a:rPr lang="ru-RU" sz="4000" spc="-2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заданию</a:t>
            </a:r>
            <a:r>
              <a:rPr lang="ru-RU" sz="4000" spc="-1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всему</a:t>
            </a:r>
            <a:r>
              <a:rPr lang="ru-RU" sz="4000" spc="-2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классу.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20177D4-DC42-42B4-F36D-BA4469BA81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67975"/>
            <a:ext cx="10515600" cy="40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6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856B1-5E31-FEAB-9BAE-09D005EE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05" y="61045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16.</a:t>
            </a:r>
            <a:r>
              <a:rPr lang="ru-RU" sz="3200" spc="65" dirty="0" smtClean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Перейдя</a:t>
            </a:r>
            <a:r>
              <a:rPr lang="ru-RU" sz="3200" spc="-4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к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разделу</a:t>
            </a:r>
            <a:r>
              <a:rPr lang="ru-RU" sz="3200" spc="-45" dirty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«Нескольким</a:t>
            </a:r>
            <a:r>
              <a:rPr lang="ru-RU" sz="3200" spc="-45" dirty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ученикам»,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spc="-20" dirty="0">
                <a:latin typeface="Times New Roman"/>
                <a:cs typeface="Times New Roman"/>
              </a:rPr>
              <a:t>обучающимся</a:t>
            </a:r>
            <a:r>
              <a:rPr lang="ru-RU" sz="3200" spc="-45" dirty="0">
                <a:latin typeface="Times New Roman"/>
                <a:cs typeface="Times New Roman"/>
              </a:rPr>
              <a:t> </a:t>
            </a:r>
            <a:r>
              <a:rPr lang="ru-RU" sz="3200" spc="-25" dirty="0">
                <a:latin typeface="Times New Roman"/>
                <a:cs typeface="Times New Roman"/>
              </a:rPr>
              <a:t>необходимо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перейти </a:t>
            </a:r>
            <a:r>
              <a:rPr lang="ru-RU" sz="3200" dirty="0">
                <a:latin typeface="Times New Roman"/>
                <a:cs typeface="Times New Roman"/>
              </a:rPr>
              <a:t>по</a:t>
            </a:r>
            <a:r>
              <a:rPr lang="ru-RU" sz="3200" spc="-4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ссылке,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которую</a:t>
            </a:r>
            <a:r>
              <a:rPr lang="ru-RU" sz="3200" spc="-3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можно</a:t>
            </a:r>
            <a:r>
              <a:rPr lang="ru-RU" sz="3200" spc="-35" dirty="0">
                <a:latin typeface="Times New Roman"/>
                <a:cs typeface="Times New Roman"/>
              </a:rPr>
              <a:t> </a:t>
            </a:r>
            <a:r>
              <a:rPr lang="ru-RU" sz="3200" spc="-20" dirty="0">
                <a:latin typeface="Times New Roman"/>
                <a:cs typeface="Times New Roman"/>
              </a:rPr>
              <a:t>скопировать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на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данной</a:t>
            </a:r>
            <a:r>
              <a:rPr lang="ru-RU" sz="3200" spc="-3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странице.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spc="-40" dirty="0" smtClean="0">
                <a:latin typeface="Times New Roman"/>
                <a:cs typeface="Times New Roman"/>
              </a:rPr>
              <a:t/>
            </a:r>
            <a:br>
              <a:rPr lang="ru-RU" sz="3200" spc="-40" dirty="0" smtClean="0">
                <a:latin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cs typeface="Times New Roman"/>
              </a:rPr>
              <a:t>Также</a:t>
            </a:r>
            <a:r>
              <a:rPr lang="ru-RU" sz="3200" spc="-35" dirty="0" smtClean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необходимо </a:t>
            </a:r>
            <a:r>
              <a:rPr lang="ru-RU" sz="3200" dirty="0">
                <a:latin typeface="Times New Roman"/>
                <a:cs typeface="Times New Roman"/>
              </a:rPr>
              <a:t>дать</a:t>
            </a:r>
            <a:r>
              <a:rPr lang="ru-RU" sz="3200" spc="-6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ученикам</a:t>
            </a:r>
            <a:r>
              <a:rPr lang="ru-RU" sz="3200" spc="-55" dirty="0">
                <a:latin typeface="Times New Roman"/>
                <a:cs typeface="Times New Roman"/>
              </a:rPr>
              <a:t> </a:t>
            </a:r>
            <a:r>
              <a:rPr lang="ru-RU" sz="3200" spc="-20" dirty="0">
                <a:latin typeface="Times New Roman"/>
                <a:cs typeface="Times New Roman"/>
              </a:rPr>
              <a:t>«Код</a:t>
            </a:r>
            <a:r>
              <a:rPr lang="ru-RU" sz="3200" spc="-65" dirty="0">
                <a:latin typeface="Times New Roman"/>
                <a:cs typeface="Times New Roman"/>
              </a:rPr>
              <a:t> </a:t>
            </a:r>
            <a:r>
              <a:rPr lang="ru-RU" sz="3200" spc="-10" dirty="0">
                <a:latin typeface="Times New Roman"/>
                <a:cs typeface="Times New Roman"/>
              </a:rPr>
              <a:t>сессии»</a:t>
            </a:r>
            <a:r>
              <a:rPr lang="ru-RU" sz="3200" dirty="0">
                <a:latin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cs typeface="Times New Roman"/>
              </a:rPr>
            </a:br>
            <a:endParaRPr lang="ru-RU" sz="3200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CA07D510-578D-FC16-F28D-608EDF7D27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887" y="2416639"/>
            <a:ext cx="9006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486FA-D7D6-F9D5-4536-A9BF483B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/>
                <a:cs typeface="Times New Roman"/>
              </a:rPr>
              <a:t>17.</a:t>
            </a:r>
            <a:r>
              <a:rPr lang="ru-RU" sz="3100" spc="20" dirty="0" smtClean="0">
                <a:latin typeface="Times New Roman"/>
                <a:cs typeface="Times New Roman"/>
              </a:rPr>
              <a:t> </a:t>
            </a:r>
            <a:r>
              <a:rPr lang="ru-RU" sz="3100" dirty="0">
                <a:latin typeface="Times New Roman"/>
                <a:cs typeface="Times New Roman"/>
              </a:rPr>
              <a:t>Ниже</a:t>
            </a:r>
            <a:r>
              <a:rPr lang="ru-RU" sz="3100" spc="229" dirty="0">
                <a:latin typeface="Times New Roman"/>
                <a:cs typeface="Times New Roman"/>
              </a:rPr>
              <a:t>  </a:t>
            </a:r>
            <a:r>
              <a:rPr lang="ru-RU" sz="3100" dirty="0">
                <a:latin typeface="Times New Roman"/>
                <a:cs typeface="Times New Roman"/>
              </a:rPr>
              <a:t>можно</a:t>
            </a:r>
            <a:r>
              <a:rPr lang="ru-RU" sz="3100" spc="225" dirty="0">
                <a:latin typeface="Times New Roman"/>
                <a:cs typeface="Times New Roman"/>
              </a:rPr>
              <a:t>  </a:t>
            </a:r>
            <a:r>
              <a:rPr lang="ru-RU" sz="3100" dirty="0">
                <a:latin typeface="Times New Roman"/>
                <a:cs typeface="Times New Roman"/>
              </a:rPr>
              <a:t>посмотреть</a:t>
            </a:r>
            <a:r>
              <a:rPr lang="ru-RU" sz="3100" spc="229" dirty="0">
                <a:latin typeface="Times New Roman"/>
                <a:cs typeface="Times New Roman"/>
              </a:rPr>
              <a:t>  </a:t>
            </a:r>
            <a:r>
              <a:rPr lang="ru-RU" sz="3100" dirty="0">
                <a:latin typeface="Times New Roman"/>
                <a:cs typeface="Times New Roman"/>
              </a:rPr>
              <a:t>список</a:t>
            </a:r>
            <a:r>
              <a:rPr lang="ru-RU" sz="3100" spc="229" dirty="0">
                <a:latin typeface="Times New Roman"/>
                <a:cs typeface="Times New Roman"/>
              </a:rPr>
              <a:t>  </a:t>
            </a:r>
            <a:r>
              <a:rPr lang="ru-RU" sz="3100" dirty="0">
                <a:latin typeface="Times New Roman"/>
                <a:cs typeface="Times New Roman"/>
              </a:rPr>
              <a:t>кодов</a:t>
            </a:r>
            <a:r>
              <a:rPr lang="ru-RU" sz="3100" spc="225" dirty="0">
                <a:latin typeface="Times New Roman"/>
                <a:cs typeface="Times New Roman"/>
              </a:rPr>
              <a:t>  </a:t>
            </a:r>
            <a:r>
              <a:rPr lang="ru-RU" sz="3100" dirty="0">
                <a:latin typeface="Times New Roman"/>
                <a:cs typeface="Times New Roman"/>
              </a:rPr>
              <a:t>учеников,</a:t>
            </a:r>
            <a:r>
              <a:rPr lang="ru-RU" sz="3100" spc="229" dirty="0">
                <a:latin typeface="Times New Roman"/>
                <a:cs typeface="Times New Roman"/>
              </a:rPr>
              <a:t>  </a:t>
            </a:r>
            <a:r>
              <a:rPr lang="ru-RU" sz="3100" dirty="0">
                <a:latin typeface="Times New Roman"/>
                <a:cs typeface="Times New Roman"/>
              </a:rPr>
              <a:t>которые</a:t>
            </a:r>
            <a:r>
              <a:rPr lang="ru-RU" sz="3100" spc="229" dirty="0">
                <a:latin typeface="Times New Roman"/>
                <a:cs typeface="Times New Roman"/>
              </a:rPr>
              <a:t>  </a:t>
            </a:r>
            <a:r>
              <a:rPr lang="ru-RU" sz="3100" dirty="0">
                <a:latin typeface="Times New Roman"/>
                <a:cs typeface="Times New Roman"/>
              </a:rPr>
              <a:t>им</a:t>
            </a:r>
            <a:r>
              <a:rPr lang="ru-RU" sz="3100" spc="229" dirty="0">
                <a:latin typeface="Times New Roman"/>
                <a:cs typeface="Times New Roman"/>
              </a:rPr>
              <a:t>  </a:t>
            </a:r>
            <a:r>
              <a:rPr lang="ru-RU" sz="3100" spc="-10" dirty="0">
                <a:latin typeface="Times New Roman"/>
                <a:cs typeface="Times New Roman"/>
              </a:rPr>
              <a:t>также </a:t>
            </a:r>
            <a:r>
              <a:rPr lang="ru-RU" sz="3100" dirty="0">
                <a:latin typeface="Times New Roman"/>
                <a:cs typeface="Times New Roman"/>
              </a:rPr>
              <a:t>потребуются для входа. Обращаю</a:t>
            </a:r>
            <a:r>
              <a:rPr lang="ru-RU" sz="3100" spc="5" dirty="0">
                <a:latin typeface="Times New Roman"/>
                <a:cs typeface="Times New Roman"/>
              </a:rPr>
              <a:t> </a:t>
            </a:r>
            <a:r>
              <a:rPr lang="ru-RU" sz="3100" dirty="0">
                <a:latin typeface="Times New Roman"/>
                <a:cs typeface="Times New Roman"/>
              </a:rPr>
              <a:t>внимание, что</a:t>
            </a:r>
            <a:r>
              <a:rPr lang="ru-RU" sz="3100" spc="5" dirty="0">
                <a:latin typeface="Times New Roman"/>
                <a:cs typeface="Times New Roman"/>
              </a:rPr>
              <a:t> </a:t>
            </a:r>
            <a:r>
              <a:rPr lang="ru-RU" sz="3100" dirty="0">
                <a:latin typeface="Times New Roman"/>
                <a:cs typeface="Times New Roman"/>
              </a:rPr>
              <a:t>данный вид работы</a:t>
            </a:r>
            <a:r>
              <a:rPr lang="ru-RU" sz="3100" spc="5" dirty="0">
                <a:latin typeface="Times New Roman"/>
                <a:cs typeface="Times New Roman"/>
              </a:rPr>
              <a:t> </a:t>
            </a:r>
            <a:r>
              <a:rPr lang="ru-RU" sz="3100" spc="-10" dirty="0">
                <a:latin typeface="Times New Roman"/>
                <a:cs typeface="Times New Roman"/>
              </a:rPr>
              <a:t>возможен только</a:t>
            </a:r>
            <a:r>
              <a:rPr lang="ru-RU" sz="3100" spc="-45" dirty="0">
                <a:latin typeface="Times New Roman"/>
                <a:cs typeface="Times New Roman"/>
              </a:rPr>
              <a:t> </a:t>
            </a:r>
            <a:r>
              <a:rPr lang="ru-RU" sz="3100" dirty="0">
                <a:latin typeface="Times New Roman"/>
                <a:cs typeface="Times New Roman"/>
              </a:rPr>
              <a:t>с</a:t>
            </a:r>
            <a:r>
              <a:rPr lang="ru-RU" sz="3100" spc="-45" dirty="0">
                <a:latin typeface="Times New Roman"/>
                <a:cs typeface="Times New Roman"/>
              </a:rPr>
              <a:t> </a:t>
            </a:r>
            <a:r>
              <a:rPr lang="ru-RU" sz="3100" spc="-10" dirty="0">
                <a:latin typeface="Times New Roman"/>
                <a:cs typeface="Times New Roman"/>
              </a:rPr>
              <a:t>компьютера.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86EE8BA4-098A-0CD6-B0CA-25BC63C13B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33638"/>
            <a:ext cx="10515600" cy="43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48278-E11F-B1EC-119D-4EB34EEC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cs typeface="Times New Roman"/>
              </a:rPr>
              <a:t>18.</a:t>
            </a:r>
            <a:r>
              <a:rPr lang="ru-RU" sz="4000" spc="10" dirty="0" smtClean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Список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кодов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можно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скачать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формате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ПДФ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и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выдать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обучающимся.</a:t>
            </a:r>
            <a:r>
              <a:rPr lang="ru-RU" sz="4000" spc="-30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Коды </a:t>
            </a:r>
            <a:r>
              <a:rPr lang="ru-RU" sz="4000" spc="-10" dirty="0">
                <a:latin typeface="Times New Roman"/>
                <a:cs typeface="Times New Roman"/>
              </a:rPr>
              <a:t>постоянные</a:t>
            </a:r>
            <a:r>
              <a:rPr lang="ru-RU" sz="4000" spc="-2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и</a:t>
            </a:r>
            <a:r>
              <a:rPr lang="ru-RU" sz="4000" spc="-1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не</a:t>
            </a:r>
            <a:r>
              <a:rPr lang="ru-RU" sz="4000" spc="-2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изменяются,</a:t>
            </a:r>
            <a:r>
              <a:rPr lang="ru-RU" sz="4000" spc="-1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</a:t>
            </a:r>
            <a:r>
              <a:rPr lang="ru-RU" sz="4000" spc="-2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отличие</a:t>
            </a:r>
            <a:r>
              <a:rPr lang="ru-RU" sz="4000" spc="-1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от</a:t>
            </a:r>
            <a:r>
              <a:rPr lang="ru-RU" sz="4000" spc="-20" dirty="0">
                <a:latin typeface="Times New Roman"/>
                <a:cs typeface="Times New Roman"/>
              </a:rPr>
              <a:t> кода</a:t>
            </a:r>
            <a:r>
              <a:rPr lang="ru-RU" sz="4000" spc="-1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сессии.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58B25ACC-24C4-F422-72D0-2169007A1E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9737" y="1825625"/>
            <a:ext cx="101725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4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38A1E-95F4-C797-9267-18DE9935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19</a:t>
            </a:r>
            <a:r>
              <a:rPr lang="ru-RU" sz="2800" dirty="0" smtClean="0">
                <a:latin typeface="Times New Roman"/>
                <a:cs typeface="Times New Roman"/>
              </a:rPr>
              <a:t>.</a:t>
            </a:r>
            <a:r>
              <a:rPr lang="ru-RU" sz="2800" spc="5" dirty="0" smtClean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Если</a:t>
            </a:r>
            <a:r>
              <a:rPr lang="ru-RU" sz="2800" spc="22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мы</a:t>
            </a:r>
            <a:r>
              <a:rPr lang="ru-RU" sz="2800" spc="2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хотим</a:t>
            </a:r>
            <a:r>
              <a:rPr lang="ru-RU" sz="2800" spc="22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выбранный</a:t>
            </a:r>
            <a:r>
              <a:rPr lang="ru-RU" sz="2800" spc="22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контент</a:t>
            </a:r>
            <a:r>
              <a:rPr lang="ru-RU" sz="2800" spc="2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дать</a:t>
            </a:r>
            <a:r>
              <a:rPr lang="ru-RU" sz="2800" spc="22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в</a:t>
            </a:r>
            <a:r>
              <a:rPr lang="ru-RU" sz="2800" spc="2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качестве</a:t>
            </a:r>
            <a:r>
              <a:rPr lang="ru-RU" sz="2800" spc="22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домашнего</a:t>
            </a:r>
            <a:r>
              <a:rPr lang="ru-RU" sz="2800" spc="22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задания,</a:t>
            </a:r>
            <a:r>
              <a:rPr lang="ru-RU" sz="2800" spc="225" dirty="0">
                <a:latin typeface="Times New Roman"/>
                <a:cs typeface="Times New Roman"/>
              </a:rPr>
              <a:t> </a:t>
            </a:r>
            <a:r>
              <a:rPr lang="ru-RU" sz="2800" spc="-25" dirty="0">
                <a:latin typeface="Times New Roman"/>
                <a:cs typeface="Times New Roman"/>
              </a:rPr>
              <a:t>то </a:t>
            </a:r>
            <a:r>
              <a:rPr lang="ru-RU" sz="2800" dirty="0">
                <a:latin typeface="Times New Roman"/>
                <a:cs typeface="Times New Roman"/>
              </a:rPr>
              <a:t>ссылку,</a:t>
            </a:r>
            <a:r>
              <a:rPr lang="ru-RU" sz="2800" spc="114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которую</a:t>
            </a:r>
            <a:r>
              <a:rPr lang="ru-RU" sz="2800" spc="1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мы</a:t>
            </a:r>
            <a:r>
              <a:rPr lang="ru-RU" sz="2800" spc="1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скопировали</a:t>
            </a:r>
            <a:r>
              <a:rPr lang="ru-RU" sz="2800" spc="1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на</a:t>
            </a:r>
            <a:r>
              <a:rPr lang="ru-RU" sz="2800" spc="125" dirty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11</a:t>
            </a:r>
            <a:r>
              <a:rPr lang="ru-RU" sz="2800" spc="125" dirty="0" smtClean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этапе</a:t>
            </a:r>
            <a:r>
              <a:rPr lang="ru-RU" sz="2800" spc="1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можно</a:t>
            </a:r>
            <a:r>
              <a:rPr lang="ru-RU" sz="2800" spc="12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вставить</a:t>
            </a:r>
            <a:r>
              <a:rPr lang="ru-RU" sz="2800" spc="12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в</a:t>
            </a:r>
            <a:r>
              <a:rPr lang="ru-RU" sz="2800" spc="125" dirty="0">
                <a:latin typeface="Times New Roman"/>
                <a:cs typeface="Times New Roman"/>
              </a:rPr>
              <a:t> </a:t>
            </a:r>
            <a:r>
              <a:rPr lang="ru-RU" sz="2800" spc="-10" dirty="0">
                <a:latin typeface="Times New Roman"/>
                <a:cs typeface="Times New Roman"/>
              </a:rPr>
              <a:t>электронном дневнике</a:t>
            </a:r>
            <a:r>
              <a:rPr lang="ru-RU" sz="2800" spc="-1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в</a:t>
            </a:r>
            <a:r>
              <a:rPr lang="ru-RU" sz="2800" spc="-10" dirty="0">
                <a:latin typeface="Times New Roman"/>
                <a:cs typeface="Times New Roman"/>
              </a:rPr>
              <a:t> домашнее задание.</a:t>
            </a:r>
            <a:r>
              <a:rPr lang="ru-RU" sz="2800" dirty="0">
                <a:latin typeface="Times New Roman"/>
                <a:cs typeface="Times New Roman"/>
              </a:rPr>
              <a:t/>
            </a:r>
            <a:br>
              <a:rPr lang="ru-RU" sz="2800" dirty="0">
                <a:latin typeface="Times New Roman"/>
                <a:cs typeface="Times New Roman"/>
              </a:rPr>
            </a:br>
            <a:endParaRPr lang="ru-RU" sz="2800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97B306B7-602F-BBA5-4531-16986CF999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521" y="1825625"/>
            <a:ext cx="9816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9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8DFBF-AD1D-A059-CE78-769D88CF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044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21.</a:t>
            </a:r>
            <a:r>
              <a:rPr lang="ru-RU" sz="2400" spc="-2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Для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выполнения</a:t>
            </a:r>
            <a:r>
              <a:rPr lang="ru-RU" sz="2400" spc="16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домашнего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задания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обучающемуся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необходимо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перейти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spc="-25" dirty="0">
                <a:latin typeface="Times New Roman"/>
                <a:cs typeface="Times New Roman"/>
              </a:rPr>
              <a:t>по </a:t>
            </a:r>
            <a:r>
              <a:rPr lang="ru-RU" sz="2400" dirty="0">
                <a:latin typeface="Times New Roman"/>
                <a:cs typeface="Times New Roman"/>
              </a:rPr>
              <a:t>ссылке</a:t>
            </a:r>
            <a:r>
              <a:rPr lang="ru-RU" sz="2400" spc="3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прямо</a:t>
            </a:r>
            <a:r>
              <a:rPr lang="ru-RU" sz="2400" spc="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из</a:t>
            </a:r>
            <a:r>
              <a:rPr lang="ru-RU" sz="2400" spc="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электронного</a:t>
            </a:r>
            <a:r>
              <a:rPr lang="ru-RU" sz="2400" spc="5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дневника</a:t>
            </a:r>
            <a:r>
              <a:rPr lang="ru-RU" sz="2400" spc="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</a:t>
            </a:r>
            <a:r>
              <a:rPr lang="ru-RU" sz="2400" spc="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компьютера.</a:t>
            </a:r>
            <a:r>
              <a:rPr lang="ru-RU" sz="2400" spc="5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Если</a:t>
            </a:r>
            <a:r>
              <a:rPr lang="ru-RU" sz="2400" spc="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нет</a:t>
            </a:r>
            <a:r>
              <a:rPr lang="ru-RU" sz="2400" spc="45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возможности </a:t>
            </a:r>
            <a:r>
              <a:rPr lang="ru-RU" sz="2400" dirty="0">
                <a:latin typeface="Times New Roman"/>
                <a:cs typeface="Times New Roman"/>
              </a:rPr>
              <a:t>выполнить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задание</a:t>
            </a:r>
            <a:r>
              <a:rPr lang="ru-RU" sz="2400" spc="15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компьютера,</a:t>
            </a:r>
            <a:r>
              <a:rPr lang="ru-RU" sz="2400" spc="15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то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мобильного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устройства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это</a:t>
            </a:r>
            <a:r>
              <a:rPr lang="ru-RU" sz="2400" spc="16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возможно только</a:t>
            </a:r>
            <a:r>
              <a:rPr lang="ru-RU" sz="2400" spc="-4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в</a:t>
            </a:r>
            <a:r>
              <a:rPr lang="ru-RU" sz="2400" spc="-3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том</a:t>
            </a:r>
            <a:r>
              <a:rPr lang="ru-RU" sz="2400" spc="-4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случае,</a:t>
            </a:r>
            <a:r>
              <a:rPr lang="ru-RU" sz="2400" spc="-3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если</a:t>
            </a:r>
            <a:r>
              <a:rPr lang="ru-RU" sz="2400" spc="-4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установлено</a:t>
            </a:r>
            <a:r>
              <a:rPr lang="ru-RU" sz="2400" spc="-35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приложение</a:t>
            </a:r>
            <a:r>
              <a:rPr lang="ru-RU" sz="2400" spc="-40" dirty="0">
                <a:latin typeface="Times New Roman"/>
                <a:cs typeface="Times New Roman"/>
              </a:rPr>
              <a:t> </a:t>
            </a:r>
            <a:r>
              <a:rPr lang="ru-RU" sz="2400" spc="-30" dirty="0">
                <a:latin typeface="Times New Roman"/>
                <a:cs typeface="Times New Roman"/>
              </a:rPr>
              <a:t>«</a:t>
            </a:r>
            <a:r>
              <a:rPr lang="ru-RU" sz="2400" spc="-30" dirty="0" err="1">
                <a:latin typeface="Times New Roman"/>
                <a:cs typeface="Times New Roman"/>
              </a:rPr>
              <a:t>ГосУслуги</a:t>
            </a:r>
            <a:r>
              <a:rPr lang="ru-RU" sz="2400" spc="-3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Моя</a:t>
            </a:r>
            <a:r>
              <a:rPr lang="ru-RU" sz="2400" spc="-4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школа».</a:t>
            </a:r>
            <a:r>
              <a:rPr lang="ru-RU" sz="2400" dirty="0">
                <a:latin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cs typeface="Times New Roman"/>
              </a:rPr>
            </a:br>
            <a:endParaRPr lang="ru-RU" sz="2400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10A1BBFF-B5BB-CB1D-A13A-FB248637EE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4550" y="2686844"/>
            <a:ext cx="7962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B4004-26EE-0441-50AF-DF16D454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22.</a:t>
            </a:r>
            <a:r>
              <a:rPr lang="ru-RU" sz="3600" spc="-1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Для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того,</a:t>
            </a:r>
            <a:r>
              <a:rPr lang="ru-RU" sz="3600" spc="-3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чтобы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посмотреть,</a:t>
            </a:r>
            <a:r>
              <a:rPr lang="ru-RU" sz="3600" spc="-3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как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обучающиеся</a:t>
            </a:r>
            <a:r>
              <a:rPr lang="ru-RU" sz="3600" spc="-3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справились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с</a:t>
            </a:r>
            <a:r>
              <a:rPr lang="ru-RU" sz="3600" spc="-3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заданием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нужно</a:t>
            </a:r>
            <a:r>
              <a:rPr lang="ru-RU" sz="3600" spc="-35" dirty="0">
                <a:latin typeface="Times New Roman"/>
                <a:cs typeface="Times New Roman"/>
              </a:rPr>
              <a:t> </a:t>
            </a:r>
            <a:r>
              <a:rPr lang="ru-RU" sz="3600" spc="-50" dirty="0">
                <a:latin typeface="Times New Roman"/>
                <a:cs typeface="Times New Roman"/>
              </a:rPr>
              <a:t>в </a:t>
            </a:r>
            <a:r>
              <a:rPr lang="ru-RU" sz="3600" spc="-10" dirty="0">
                <a:latin typeface="Times New Roman"/>
                <a:cs typeface="Times New Roman"/>
              </a:rPr>
              <a:t>библиотеке</a:t>
            </a:r>
            <a:r>
              <a:rPr lang="ru-RU" sz="3600" spc="-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перейти</a:t>
            </a:r>
            <a:r>
              <a:rPr lang="ru-RU" sz="3600" spc="-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</a:t>
            </a:r>
            <a:r>
              <a:rPr lang="ru-RU" sz="3600" spc="-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раздел</a:t>
            </a:r>
            <a:r>
              <a:rPr lang="ru-RU" sz="3600" spc="-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«Аналитика»,</a:t>
            </a:r>
            <a:r>
              <a:rPr lang="ru-RU" sz="3600" spc="-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выбрать</a:t>
            </a:r>
            <a:r>
              <a:rPr lang="ru-RU" sz="3600" spc="-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«Класс»</a:t>
            </a:r>
            <a:r>
              <a:rPr lang="ru-RU" sz="3600" spc="-50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и</a:t>
            </a:r>
            <a:r>
              <a:rPr lang="ru-RU" sz="3600" spc="-4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«Предмет».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082F1740-5403-3FEC-F218-EF09509EC2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9452"/>
            <a:ext cx="10515600" cy="34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5BB3C-8061-06BC-EA95-FABC456A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23.</a:t>
            </a:r>
            <a:r>
              <a:rPr lang="ru-RU" sz="4000" spc="2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Далее</a:t>
            </a:r>
            <a:r>
              <a:rPr lang="ru-RU" sz="4000" spc="-2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выбираем</a:t>
            </a:r>
            <a:r>
              <a:rPr lang="ru-RU" sz="4000" spc="-2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интересующее</a:t>
            </a:r>
            <a:r>
              <a:rPr lang="ru-RU" sz="4000" spc="-2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нас</a:t>
            </a:r>
            <a:r>
              <a:rPr lang="ru-RU" sz="4000" spc="-2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задание.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4F666D32-3F8D-D3D0-0D43-2768450D4A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0262" y="1825625"/>
            <a:ext cx="83114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62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2AA6A-F324-E74A-1B61-13A3F947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24.</a:t>
            </a:r>
            <a:r>
              <a:rPr lang="ru-RU" sz="4000" spc="6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Нам</a:t>
            </a:r>
            <a:r>
              <a:rPr lang="ru-RU" sz="4000" spc="-55" dirty="0">
                <a:latin typeface="Times New Roman"/>
                <a:cs typeface="Times New Roman"/>
              </a:rPr>
              <a:t> </a:t>
            </a:r>
            <a:r>
              <a:rPr lang="ru-RU" sz="4000" spc="-40" dirty="0">
                <a:latin typeface="Times New Roman"/>
                <a:cs typeface="Times New Roman"/>
              </a:rPr>
              <a:t>будет</a:t>
            </a:r>
            <a:r>
              <a:rPr lang="ru-RU" sz="4000" spc="-6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доступна</a:t>
            </a:r>
            <a:r>
              <a:rPr lang="ru-RU" sz="4000" spc="-55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информация</a:t>
            </a:r>
            <a:r>
              <a:rPr lang="ru-RU" sz="4000" spc="-6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о</a:t>
            </a:r>
            <a:r>
              <a:rPr lang="ru-RU" sz="4000" spc="-55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том,</a:t>
            </a:r>
            <a:r>
              <a:rPr lang="ru-RU" sz="4000" spc="-65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кто</a:t>
            </a:r>
            <a:r>
              <a:rPr lang="ru-RU" sz="4000" spc="-5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из</a:t>
            </a:r>
            <a:r>
              <a:rPr lang="ru-RU" sz="4000" spc="-60" dirty="0">
                <a:latin typeface="Times New Roman"/>
                <a:cs typeface="Times New Roman"/>
              </a:rPr>
              <a:t> </a:t>
            </a:r>
            <a:r>
              <a:rPr lang="ru-RU" sz="4000" spc="-20" dirty="0">
                <a:latin typeface="Times New Roman"/>
                <a:cs typeface="Times New Roman"/>
              </a:rPr>
              <a:t>ребят</a:t>
            </a:r>
            <a:r>
              <a:rPr lang="ru-RU" sz="4000" spc="-60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выполнил</a:t>
            </a:r>
            <a:r>
              <a:rPr lang="ru-RU" sz="4000" spc="-5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задание,</a:t>
            </a:r>
            <a:r>
              <a:rPr lang="ru-RU" sz="4000" spc="-6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на</a:t>
            </a:r>
            <a:r>
              <a:rPr lang="ru-RU" sz="4000" spc="-5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какой </a:t>
            </a:r>
            <a:r>
              <a:rPr lang="ru-RU" sz="4000" dirty="0">
                <a:latin typeface="Times New Roman"/>
                <a:cs typeface="Times New Roman"/>
              </a:rPr>
              <a:t>процент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и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с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какой</a:t>
            </a:r>
            <a:r>
              <a:rPr lang="ru-RU" sz="4000" spc="-35" dirty="0">
                <a:latin typeface="Times New Roman"/>
                <a:cs typeface="Times New Roman"/>
              </a:rPr>
              <a:t> </a:t>
            </a:r>
            <a:r>
              <a:rPr lang="ru-RU" sz="4000" spc="-10" dirty="0">
                <a:latin typeface="Times New Roman"/>
                <a:cs typeface="Times New Roman"/>
              </a:rPr>
              <a:t>попытки.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21EC9D30-6FF9-0F03-17FA-51138E094C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1513" y="1825625"/>
            <a:ext cx="8708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67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D3AC5-49A1-9467-215F-79F0B7C5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платформой – разработчиком Просвещение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6665"/>
            <a:ext cx="10515600" cy="429070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7939668" y="1795346"/>
            <a:ext cx="2698595" cy="10482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0136459" y="3323063"/>
            <a:ext cx="1918009" cy="1315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716322" y="2784669"/>
            <a:ext cx="637478" cy="424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32449" y="4429047"/>
            <a:ext cx="4293219" cy="646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4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FFC267-BA63-8BD8-EBA0-AD8257EDC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0"/>
          <a:stretch/>
        </p:blipFill>
        <p:spPr>
          <a:xfrm>
            <a:off x="765717" y="1259592"/>
            <a:ext cx="11054692" cy="4971006"/>
          </a:xfr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4D5C700D-D53D-E0D7-E3A9-F3B1083D70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502" y="295230"/>
            <a:ext cx="105156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latin typeface="Times New Roman"/>
                <a:cs typeface="Times New Roman"/>
              </a:rPr>
              <a:t>3.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Выбираем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войти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как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«сотрудник»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5717" y="4661210"/>
            <a:ext cx="4999463" cy="981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22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заполнения всех полей нажимаем на клавишу «Применить»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834" y="1690688"/>
            <a:ext cx="9091244" cy="507828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79863" y="3735659"/>
            <a:ext cx="1393903" cy="2207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505415" y="6043961"/>
            <a:ext cx="1728439" cy="725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92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08" y="175554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Выбираем материал по нужной теме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970" y="1413030"/>
            <a:ext cx="9524587" cy="51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2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4.Добавляем заказ в корзину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968" y="1825625"/>
            <a:ext cx="9300063" cy="435133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850780" y="2798956"/>
            <a:ext cx="3980986" cy="20072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541834" y="4806176"/>
            <a:ext cx="2062975" cy="791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53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Оформляем заказ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262" y="1459440"/>
            <a:ext cx="9965476" cy="506402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616605" y="2040673"/>
            <a:ext cx="4270917" cy="3100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787161" y="5196468"/>
            <a:ext cx="2291577" cy="702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77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Заходим в раздел «Заказы», копируем ссылку подобранного материала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141" y="1690688"/>
            <a:ext cx="8909259" cy="50111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479180" y="4059044"/>
            <a:ext cx="3624147" cy="1694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550020" y="5798634"/>
            <a:ext cx="1773043" cy="50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8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92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7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A50224-6FE9-A4D8-C188-8D06B1321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84" y="1279900"/>
            <a:ext cx="7549075" cy="5029128"/>
          </a:xfr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08777C91-80F7-33F0-CE0B-8EABF5AAD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2806" y="394098"/>
            <a:ext cx="105156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dirty="0">
                <a:latin typeface="Times New Roman"/>
                <a:cs typeface="Times New Roman"/>
              </a:rPr>
              <a:t>4.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Переходим</a:t>
            </a:r>
            <a:r>
              <a:rPr sz="2800" dirty="0">
                <a:latin typeface="Times New Roman"/>
                <a:cs typeface="Times New Roman"/>
              </a:rPr>
              <a:t> в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библиотеку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75570" y="3476654"/>
            <a:ext cx="1728439" cy="635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9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04FB3-5C5B-8998-9FE6-BD0FC539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32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Список учеников и их коды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C40936-DC70-CB69-DBBD-B15A3BD03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23" y="1255790"/>
            <a:ext cx="10118177" cy="4918659"/>
          </a:xfrm>
        </p:spPr>
      </p:pic>
      <p:sp>
        <p:nvSpPr>
          <p:cNvPr id="4" name="Овал 3"/>
          <p:cNvSpPr/>
          <p:nvPr/>
        </p:nvSpPr>
        <p:spPr>
          <a:xfrm>
            <a:off x="1235623" y="4783873"/>
            <a:ext cx="2098592" cy="635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F330B-0299-565A-D222-A0BB23F8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Работа</a:t>
            </a:r>
            <a:r>
              <a:rPr lang="ru-RU" sz="3600" b="1" spc="-30" dirty="0">
                <a:latin typeface="Times New Roman"/>
                <a:cs typeface="Times New Roman"/>
              </a:rPr>
              <a:t> </a:t>
            </a:r>
            <a:r>
              <a:rPr lang="ru-RU" sz="3600" b="1" dirty="0">
                <a:latin typeface="Times New Roman"/>
                <a:cs typeface="Times New Roman"/>
              </a:rPr>
              <a:t>с</a:t>
            </a:r>
            <a:r>
              <a:rPr lang="ru-RU" sz="3600" b="1" spc="-25" dirty="0">
                <a:latin typeface="Times New Roman"/>
                <a:cs typeface="Times New Roman"/>
              </a:rPr>
              <a:t> </a:t>
            </a:r>
            <a:r>
              <a:rPr lang="ru-RU" sz="3600" b="1" dirty="0">
                <a:latin typeface="Times New Roman"/>
                <a:cs typeface="Times New Roman"/>
              </a:rPr>
              <a:t>УБ</a:t>
            </a:r>
            <a:r>
              <a:rPr lang="ru-RU" sz="3600" b="1" spc="-25" dirty="0">
                <a:latin typeface="Times New Roman"/>
                <a:cs typeface="Times New Roman"/>
              </a:rPr>
              <a:t> ЦОК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r>
              <a:rPr lang="ru-RU" sz="2700" dirty="0">
                <a:latin typeface="Times New Roman"/>
                <a:cs typeface="Times New Roman"/>
              </a:rPr>
              <a:t>1.</a:t>
            </a:r>
            <a:r>
              <a:rPr lang="ru-RU" sz="2700" spc="385" dirty="0">
                <a:latin typeface="Times New Roman"/>
                <a:cs typeface="Times New Roman"/>
              </a:rPr>
              <a:t> </a:t>
            </a:r>
            <a:r>
              <a:rPr lang="ru-RU" sz="2700" spc="-25" dirty="0">
                <a:latin typeface="Times New Roman"/>
                <a:cs typeface="Times New Roman"/>
              </a:rPr>
              <a:t>Для</a:t>
            </a:r>
            <a:r>
              <a:rPr lang="ru-RU" sz="2700" dirty="0">
                <a:latin typeface="Times New Roman"/>
                <a:cs typeface="Times New Roman"/>
              </a:rPr>
              <a:t>	</a:t>
            </a:r>
            <a:r>
              <a:rPr lang="ru-RU" sz="2700" spc="-10" dirty="0">
                <a:latin typeface="Times New Roman"/>
                <a:cs typeface="Times New Roman"/>
              </a:rPr>
              <a:t>поиска</a:t>
            </a:r>
            <a:r>
              <a:rPr lang="ru-RU" sz="2700" dirty="0">
                <a:latin typeface="Times New Roman"/>
                <a:cs typeface="Times New Roman"/>
              </a:rPr>
              <a:t>	</a:t>
            </a:r>
            <a:r>
              <a:rPr lang="ru-RU" sz="2700" spc="-10" dirty="0">
                <a:latin typeface="Times New Roman"/>
                <a:cs typeface="Times New Roman"/>
              </a:rPr>
              <a:t>информации</a:t>
            </a:r>
            <a:r>
              <a:rPr lang="ru-RU" sz="2700" dirty="0">
                <a:latin typeface="Times New Roman"/>
                <a:cs typeface="Times New Roman"/>
              </a:rPr>
              <a:t>	</a:t>
            </a:r>
            <a:r>
              <a:rPr lang="ru-RU" sz="2700" spc="-20" dirty="0">
                <a:latin typeface="Times New Roman"/>
                <a:cs typeface="Times New Roman"/>
              </a:rPr>
              <a:t>можно</a:t>
            </a:r>
            <a:r>
              <a:rPr lang="ru-RU" sz="2700" dirty="0">
                <a:latin typeface="Times New Roman"/>
                <a:cs typeface="Times New Roman"/>
              </a:rPr>
              <a:t>	</a:t>
            </a:r>
            <a:r>
              <a:rPr lang="ru-RU" sz="2700" spc="-10" dirty="0">
                <a:latin typeface="Times New Roman"/>
                <a:cs typeface="Times New Roman"/>
              </a:rPr>
              <a:t>воспользоваться</a:t>
            </a:r>
            <a:r>
              <a:rPr lang="ru-RU" sz="2700" dirty="0">
                <a:latin typeface="Times New Roman"/>
                <a:cs typeface="Times New Roman"/>
              </a:rPr>
              <a:t>	</a:t>
            </a:r>
            <a:r>
              <a:rPr lang="ru-RU" sz="2700" spc="-10" dirty="0">
                <a:latin typeface="Times New Roman"/>
                <a:cs typeface="Times New Roman"/>
              </a:rPr>
              <a:t>фильтрацией,</a:t>
            </a:r>
            <a:r>
              <a:rPr lang="ru-RU" sz="2700" dirty="0">
                <a:latin typeface="Times New Roman"/>
                <a:cs typeface="Times New Roman"/>
              </a:rPr>
              <a:t>	</a:t>
            </a:r>
            <a:r>
              <a:rPr lang="ru-RU" sz="2700" spc="-10" dirty="0">
                <a:latin typeface="Times New Roman"/>
                <a:cs typeface="Times New Roman"/>
              </a:rPr>
              <a:t>например </a:t>
            </a:r>
            <a:r>
              <a:rPr lang="ru-RU" sz="2700" dirty="0">
                <a:latin typeface="Times New Roman"/>
                <a:cs typeface="Times New Roman"/>
              </a:rPr>
              <a:t>выбрать</a:t>
            </a:r>
            <a:r>
              <a:rPr lang="ru-RU" sz="2700" spc="-6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класс,</a:t>
            </a:r>
            <a:r>
              <a:rPr lang="ru-RU" sz="2700" spc="-65" dirty="0">
                <a:latin typeface="Times New Roman"/>
                <a:cs typeface="Times New Roman"/>
              </a:rPr>
              <a:t> </a:t>
            </a:r>
            <a:r>
              <a:rPr lang="ru-RU" sz="2700" spc="-10" dirty="0">
                <a:latin typeface="Times New Roman"/>
                <a:cs typeface="Times New Roman"/>
              </a:rPr>
              <a:t>предмет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844F16EB-EEA9-2FFB-FFD6-04B8FF8DA4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2965" y="1873751"/>
            <a:ext cx="96906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3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EF724-2C90-D454-27D0-CD33AF1E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/>
                <a:cs typeface="Times New Roman"/>
              </a:rPr>
              <a:t>2.</a:t>
            </a:r>
            <a:r>
              <a:rPr lang="ru-RU" sz="3600" spc="34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Весь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контент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делится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на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блоки</a:t>
            </a:r>
            <a:r>
              <a:rPr lang="ru-RU" sz="3600" spc="-30" dirty="0">
                <a:latin typeface="Times New Roman"/>
                <a:cs typeface="Times New Roman"/>
              </a:rPr>
              <a:t> </a:t>
            </a:r>
            <a:r>
              <a:rPr lang="ru-RU" sz="3600" spc="-30" dirty="0" smtClean="0">
                <a:latin typeface="Times New Roman"/>
                <a:cs typeface="Times New Roman"/>
              </a:rPr>
              <a:t/>
            </a:r>
            <a:br>
              <a:rPr lang="ru-RU" sz="3600" spc="-30" dirty="0" smtClean="0">
                <a:latin typeface="Times New Roman"/>
                <a:cs typeface="Times New Roman"/>
              </a:rPr>
            </a:br>
            <a:r>
              <a:rPr lang="ru-RU" sz="3600" spc="-10" dirty="0" smtClean="0">
                <a:latin typeface="Times New Roman"/>
                <a:cs typeface="Times New Roman"/>
              </a:rPr>
              <a:t>«</a:t>
            </a:r>
            <a:r>
              <a:rPr lang="ru-RU" sz="3600" spc="-10" dirty="0">
                <a:latin typeface="Times New Roman"/>
                <a:cs typeface="Times New Roman"/>
              </a:rPr>
              <a:t>Популярное»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и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«По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уровню</a:t>
            </a:r>
            <a:r>
              <a:rPr lang="ru-RU" sz="3600" spc="-20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изучения»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BA2E67D7-5CCB-49AF-E047-9BD4884B5A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9604" y="1440615"/>
            <a:ext cx="8672792" cy="50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1831-731C-CC21-4595-D9B9AD9C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89211"/>
            <a:ext cx="11797990" cy="2070952"/>
          </a:xfrm>
        </p:spPr>
        <p:txBody>
          <a:bodyPr>
            <a:normAutofit fontScale="90000"/>
          </a:bodyPr>
          <a:lstStyle/>
          <a:p>
            <a:pPr marL="240665" marR="5715" indent="-228600">
              <a:lnSpc>
                <a:spcPct val="150000"/>
              </a:lnSpc>
              <a:spcBef>
                <a:spcPts val="200"/>
              </a:spcBef>
            </a:pPr>
            <a:r>
              <a:rPr lang="ru-RU" sz="2700" dirty="0">
                <a:latin typeface="Times New Roman"/>
                <a:cs typeface="Times New Roman"/>
              </a:rPr>
              <a:t/>
            </a:r>
            <a:br>
              <a:rPr lang="ru-RU" sz="2700" dirty="0">
                <a:latin typeface="Times New Roman"/>
                <a:cs typeface="Times New Roman"/>
              </a:rPr>
            </a:br>
            <a:r>
              <a:rPr lang="ru-RU" sz="2700" dirty="0" smtClean="0">
                <a:latin typeface="Times New Roman"/>
                <a:cs typeface="Times New Roman"/>
              </a:rPr>
              <a:t>3.</a:t>
            </a:r>
            <a:r>
              <a:rPr lang="ru-RU" sz="2700" spc="270" dirty="0" smtClean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Для того чтобы посмотреть</a:t>
            </a:r>
            <a:r>
              <a:rPr lang="ru-RU" sz="2700" spc="-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контент</a:t>
            </a:r>
            <a:r>
              <a:rPr lang="ru-RU" sz="2700" spc="-5" dirty="0">
                <a:latin typeface="Times New Roman"/>
                <a:cs typeface="Times New Roman"/>
              </a:rPr>
              <a:t> </a:t>
            </a:r>
            <a:r>
              <a:rPr lang="ru-RU" sz="2700" spc="-10" dirty="0">
                <a:latin typeface="Times New Roman"/>
                <a:cs typeface="Times New Roman"/>
              </a:rPr>
              <a:t>необходимо</a:t>
            </a:r>
            <a:r>
              <a:rPr lang="ru-RU" sz="2700" dirty="0">
                <a:latin typeface="Times New Roman"/>
                <a:cs typeface="Times New Roman"/>
              </a:rPr>
              <a:t> выбрать </a:t>
            </a:r>
            <a:r>
              <a:rPr lang="ru-RU" sz="2700" spc="-10" dirty="0">
                <a:latin typeface="Times New Roman"/>
                <a:cs typeface="Times New Roman"/>
              </a:rPr>
              <a:t>подходящую</a:t>
            </a:r>
            <a:r>
              <a:rPr lang="ru-RU" sz="2700" dirty="0">
                <a:latin typeface="Times New Roman"/>
                <a:cs typeface="Times New Roman"/>
              </a:rPr>
              <a:t> </a:t>
            </a:r>
            <a:r>
              <a:rPr lang="ru-RU" sz="2700" spc="-10" dirty="0">
                <a:latin typeface="Times New Roman"/>
                <a:cs typeface="Times New Roman"/>
              </a:rPr>
              <a:t>тему,</a:t>
            </a:r>
            <a:r>
              <a:rPr lang="ru-RU" sz="2700" spc="-5" dirty="0">
                <a:latin typeface="Times New Roman"/>
                <a:cs typeface="Times New Roman"/>
              </a:rPr>
              <a:t> </a:t>
            </a:r>
            <a:r>
              <a:rPr lang="ru-RU" sz="2700" spc="-25" dirty="0">
                <a:latin typeface="Times New Roman"/>
                <a:cs typeface="Times New Roman"/>
              </a:rPr>
              <a:t>на </a:t>
            </a:r>
            <a:r>
              <a:rPr lang="ru-RU" sz="2700" spc="-10" dirty="0">
                <a:latin typeface="Times New Roman"/>
                <a:cs typeface="Times New Roman"/>
              </a:rPr>
              <a:t>главной</a:t>
            </a:r>
            <a:r>
              <a:rPr lang="ru-RU" sz="2700" spc="-60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странице</a:t>
            </a:r>
            <a:r>
              <a:rPr lang="ru-RU" sz="2700" spc="-5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можно</a:t>
            </a:r>
            <a:r>
              <a:rPr lang="ru-RU" sz="2700" spc="-55" dirty="0">
                <a:latin typeface="Times New Roman"/>
                <a:cs typeface="Times New Roman"/>
              </a:rPr>
              <a:t> </a:t>
            </a:r>
            <a:r>
              <a:rPr lang="ru-RU" sz="2700" spc="-10" dirty="0">
                <a:latin typeface="Times New Roman"/>
                <a:cs typeface="Times New Roman"/>
              </a:rPr>
              <a:t>познакомиться</a:t>
            </a:r>
            <a:r>
              <a:rPr lang="ru-RU" sz="2700" spc="-5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с</a:t>
            </a:r>
            <a:r>
              <a:rPr lang="ru-RU" sz="2700" spc="-60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кратким</a:t>
            </a:r>
            <a:r>
              <a:rPr lang="ru-RU" sz="2700" spc="-5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описанием</a:t>
            </a:r>
            <a:r>
              <a:rPr lang="ru-RU" sz="2700" spc="-55" dirty="0">
                <a:latin typeface="Times New Roman"/>
                <a:cs typeface="Times New Roman"/>
              </a:rPr>
              <a:t> </a:t>
            </a:r>
            <a:r>
              <a:rPr lang="ru-RU" sz="2700" spc="-10" dirty="0">
                <a:latin typeface="Times New Roman"/>
                <a:cs typeface="Times New Roman"/>
              </a:rPr>
              <a:t>содержания.</a:t>
            </a:r>
            <a:r>
              <a:rPr lang="ru-RU" sz="2700" dirty="0">
                <a:latin typeface="Times New Roman"/>
                <a:cs typeface="Times New Roman"/>
              </a:rPr>
              <a:t/>
            </a:r>
            <a:br>
              <a:rPr lang="ru-RU" sz="2700" dirty="0">
                <a:latin typeface="Times New Roman"/>
                <a:cs typeface="Times New Roman"/>
              </a:rPr>
            </a:br>
            <a:r>
              <a:rPr lang="ru-RU" sz="2700" dirty="0">
                <a:latin typeface="Times New Roman"/>
                <a:cs typeface="Times New Roman"/>
              </a:rPr>
              <a:t>Для</a:t>
            </a:r>
            <a:r>
              <a:rPr lang="ru-RU" sz="2700" spc="330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того</a:t>
            </a:r>
            <a:r>
              <a:rPr lang="ru-RU" sz="2700" spc="33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чтобы</a:t>
            </a:r>
            <a:r>
              <a:rPr lang="ru-RU" sz="2700" spc="33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посмотреть</a:t>
            </a:r>
            <a:r>
              <a:rPr lang="ru-RU" sz="2700" spc="33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контент</a:t>
            </a:r>
            <a:r>
              <a:rPr lang="ru-RU" sz="2700" spc="330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полностью</a:t>
            </a:r>
            <a:r>
              <a:rPr lang="ru-RU" sz="2700" spc="340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–</a:t>
            </a:r>
            <a:r>
              <a:rPr lang="ru-RU" sz="2700" spc="33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выбираем</a:t>
            </a:r>
            <a:r>
              <a:rPr lang="ru-RU" sz="2700" spc="335" dirty="0">
                <a:latin typeface="Times New Roman"/>
                <a:cs typeface="Times New Roman"/>
              </a:rPr>
              <a:t> </a:t>
            </a:r>
            <a:r>
              <a:rPr lang="ru-RU" sz="2700" dirty="0">
                <a:latin typeface="Times New Roman"/>
                <a:cs typeface="Times New Roman"/>
              </a:rPr>
              <a:t>«Подробнее</a:t>
            </a:r>
            <a:r>
              <a:rPr lang="ru-RU" sz="2700" spc="325" dirty="0">
                <a:latin typeface="Times New Roman"/>
                <a:cs typeface="Times New Roman"/>
              </a:rPr>
              <a:t> </a:t>
            </a:r>
            <a:r>
              <a:rPr lang="ru-RU" sz="2700" spc="-50" dirty="0">
                <a:latin typeface="Times New Roman"/>
                <a:cs typeface="Times New Roman"/>
              </a:rPr>
              <a:t>о </a:t>
            </a:r>
            <a:r>
              <a:rPr lang="ru-RU" sz="2700" spc="-10" dirty="0">
                <a:latin typeface="Times New Roman"/>
                <a:cs typeface="Times New Roman"/>
              </a:rPr>
              <a:t>контенте».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C4F5D584-3854-3072-1AD4-37826F8106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5642" y="2274848"/>
            <a:ext cx="7724597" cy="42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8F2C6-D4E6-4C80-6AD9-DBA3A4D3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4</a:t>
            </a:r>
            <a:r>
              <a:rPr lang="ru-RU" sz="3600" dirty="0" smtClean="0">
                <a:latin typeface="Times New Roman"/>
                <a:cs typeface="Times New Roman"/>
              </a:rPr>
              <a:t>.</a:t>
            </a:r>
            <a:r>
              <a:rPr lang="ru-RU" sz="3600" spc="365" dirty="0" smtClean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Если</a:t>
            </a:r>
            <a:r>
              <a:rPr lang="ru-RU" sz="3600" spc="-10" dirty="0">
                <a:latin typeface="Times New Roman"/>
                <a:cs typeface="Times New Roman"/>
              </a:rPr>
              <a:t> материал</a:t>
            </a:r>
            <a:r>
              <a:rPr lang="ru-RU" sz="3600" spc="-1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нам</a:t>
            </a:r>
            <a:r>
              <a:rPr lang="ru-RU" sz="3600" spc="-1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понравился,</a:t>
            </a:r>
            <a:r>
              <a:rPr lang="ru-RU" sz="3600" spc="-1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добавляем</a:t>
            </a:r>
            <a:r>
              <a:rPr lang="ru-RU" sz="3600" spc="-1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его</a:t>
            </a:r>
            <a:r>
              <a:rPr lang="ru-RU" sz="3600" spc="-15" dirty="0">
                <a:latin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cs typeface="Times New Roman"/>
              </a:rPr>
              <a:t>в</a:t>
            </a:r>
            <a:r>
              <a:rPr lang="ru-RU" sz="3600" spc="-1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корзину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A994DDD6-57B4-9DB5-5A4A-1C4AEBC01D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568" y="1863362"/>
            <a:ext cx="11048999" cy="41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90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511</Words>
  <Application>Microsoft Office PowerPoint</Application>
  <PresentationFormat>Широкоэкранный</PresentationFormat>
  <Paragraphs>40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Times New Roman</vt:lpstr>
      <vt:lpstr>Тема Office</vt:lpstr>
      <vt:lpstr>Инструкция по работе с УБ ЦОК</vt:lpstr>
      <vt:lpstr>Вход в библиотеку Заходим в электронный журнал С главной страницы журнала выбираем вкладку «Универсальная библиотека цифрового образовательного контента"</vt:lpstr>
      <vt:lpstr>3. Выбираем войти как «сотрудник»</vt:lpstr>
      <vt:lpstr>4. Переходим в библиотеку</vt:lpstr>
      <vt:lpstr>5. Список учеников и их коды</vt:lpstr>
      <vt:lpstr>Работа с УБ ЦОК 1. Для поиска информации можно воспользоваться фильтрацией, например выбрать класс, предмет </vt:lpstr>
      <vt:lpstr>2. Весь контент делится на блоки  «Популярное» и «По уровню изучения» </vt:lpstr>
      <vt:lpstr> 3. Для того чтобы посмотреть контент необходимо выбрать подходящую тему, на главной странице можно познакомиться с кратким описанием содержания. Для того чтобы посмотреть контент полностью – выбираем «Подробнее о контенте». </vt:lpstr>
      <vt:lpstr>4. Если материал нам понравился, добавляем его в корзину </vt:lpstr>
      <vt:lpstr>5. Переходим в корзину </vt:lpstr>
      <vt:lpstr>6. В корзине нужно выбрать «Класс» и «Предмет», для которого мы добавляли контент </vt:lpstr>
      <vt:lpstr>7. Оформляем заказ </vt:lpstr>
      <vt:lpstr>8. Подтверждаем оформление заказа </vt:lpstr>
      <vt:lpstr>9. Далее  нам  необходимо  перейти  к  «Заказам».   Это  можно  сделать  двумя способами: выбрать «Перейти к заказам» или в верхнем меню «Заказы» </vt:lpstr>
      <vt:lpstr>10. В заказах выбираем фильтрацию «Класс» и «Предмет» </vt:lpstr>
      <vt:lpstr>11. Под нужной темой выбираем «Скопировать ссылку» и вставляем ее в новой вкладке интернет-браузера. Переходим по ссылке. </vt:lpstr>
      <vt:lpstr>12. Далее будет доступно 3 режима доступа. Если выбираем раздел «Мне», то можем еще раз как учитель посмотреть контент по выбранной теме. </vt:lpstr>
      <vt:lpstr>13. Раздел «Ученику» удобен при индивидуальной работе с обучающимся. </vt:lpstr>
      <vt:lpstr>14. Перейдя к разделу «Ученик», можно выбрать нужного нам обучающегося, которому хотим дать задание для индивидуальной работы. </vt:lpstr>
      <vt:lpstr>15. Раздел «Нескольким ученикам» удобен, когда мы хотим прямо на уроке дать доступ к заданию всему классу. </vt:lpstr>
      <vt:lpstr>16. Перейдя к разделу «Нескольким ученикам», обучающимся необходимо перейти по ссылке, которую можно скопировать на данной странице.  Также необходимо дать ученикам «Код сессии» </vt:lpstr>
      <vt:lpstr>17. Ниже  можно  посмотреть  список  кодов  учеников,  которые  им  также потребуются для входа. Обращаю внимание, что данный вид работы возможен только с компьютера. </vt:lpstr>
      <vt:lpstr>18. Список кодов можно скачать в формате ПДФ и выдать обучающимся. Коды постоянные и не изменяются, в отличие от кода сессии. </vt:lpstr>
      <vt:lpstr>19. Если мы хотим выбранный контент дать в качестве домашнего задания, то ссылку, которую мы скопировали на 11 этапе можно вставить в электронном дневнике в домашнее задание. </vt:lpstr>
      <vt:lpstr>21. Для выполнения домашнего задания обучающемуся необходимо перейти по ссылке прямо из электронного дневника с компьютера. Если нет возможности выполнить задание с компьютера, то с мобильного устройства это возможно только в том случае, если установлено приложение «ГосУслуги Моя школа». </vt:lpstr>
      <vt:lpstr>22. Для того, чтобы посмотреть, как обучающиеся справились с заданием нужно в библиотеке перейти в раздел «Аналитика», выбрать «Класс» и «Предмет». </vt:lpstr>
      <vt:lpstr>23. Далее выбираем интересующее нас задание. </vt:lpstr>
      <vt:lpstr>24. Нам будет доступна информация о том, кто из ребят выполнил задание, на какой процент и с какой попытки. </vt:lpstr>
      <vt:lpstr>Работа с платформой – разработчиком Просвещение</vt:lpstr>
      <vt:lpstr>2. После заполнения всех полей нажимаем на клавишу «Применить»</vt:lpstr>
      <vt:lpstr>3. Выбираем материал по нужной теме</vt:lpstr>
      <vt:lpstr>4.Добавляем заказ в корзину</vt:lpstr>
      <vt:lpstr>5. Оформляем заказ</vt:lpstr>
      <vt:lpstr>6. Заходим в раздел «Заказы», копируем ссылку подобранного материала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с УБ ЦОК</dc:title>
  <dc:creator>Дарья</dc:creator>
  <cp:lastModifiedBy>Учитель</cp:lastModifiedBy>
  <cp:revision>7</cp:revision>
  <dcterms:created xsi:type="dcterms:W3CDTF">2026-04-15T01:05:11Z</dcterms:created>
  <dcterms:modified xsi:type="dcterms:W3CDTF">2026-04-15T06:25:37Z</dcterms:modified>
</cp:coreProperties>
</file>