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72" r:id="rId2"/>
    <p:sldId id="273" r:id="rId3"/>
    <p:sldId id="274" r:id="rId4"/>
    <p:sldId id="275" r:id="rId5"/>
    <p:sldId id="276" r:id="rId6"/>
    <p:sldId id="278" r:id="rId7"/>
    <p:sldId id="338" r:id="rId8"/>
    <p:sldId id="340" r:id="rId9"/>
    <p:sldId id="339" r:id="rId10"/>
    <p:sldId id="341" r:id="rId11"/>
    <p:sldId id="279" r:id="rId12"/>
    <p:sldId id="280" r:id="rId13"/>
    <p:sldId id="282" r:id="rId14"/>
    <p:sldId id="283" r:id="rId15"/>
    <p:sldId id="284" r:id="rId16"/>
    <p:sldId id="286" r:id="rId17"/>
    <p:sldId id="285" r:id="rId18"/>
    <p:sldId id="291" r:id="rId19"/>
    <p:sldId id="292" r:id="rId20"/>
    <p:sldId id="294" r:id="rId21"/>
    <p:sldId id="288" r:id="rId22"/>
    <p:sldId id="256" r:id="rId23"/>
    <p:sldId id="289" r:id="rId24"/>
    <p:sldId id="287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11" r:id="rId37"/>
    <p:sldId id="306" r:id="rId38"/>
    <p:sldId id="307" r:id="rId39"/>
    <p:sldId id="308" r:id="rId40"/>
    <p:sldId id="312" r:id="rId41"/>
    <p:sldId id="313" r:id="rId42"/>
    <p:sldId id="309" r:id="rId43"/>
    <p:sldId id="314" r:id="rId44"/>
    <p:sldId id="315" r:id="rId45"/>
    <p:sldId id="316" r:id="rId46"/>
    <p:sldId id="317" r:id="rId47"/>
    <p:sldId id="318" r:id="rId48"/>
    <p:sldId id="324" r:id="rId49"/>
    <p:sldId id="323" r:id="rId50"/>
    <p:sldId id="319" r:id="rId51"/>
    <p:sldId id="310" r:id="rId52"/>
    <p:sldId id="330" r:id="rId53"/>
    <p:sldId id="270" r:id="rId54"/>
    <p:sldId id="325" r:id="rId55"/>
    <p:sldId id="326" r:id="rId56"/>
    <p:sldId id="327" r:id="rId57"/>
    <p:sldId id="328" r:id="rId58"/>
    <p:sldId id="329" r:id="rId59"/>
    <p:sldId id="271" r:id="rId60"/>
    <p:sldId id="331" r:id="rId61"/>
    <p:sldId id="332" r:id="rId62"/>
    <p:sldId id="333" r:id="rId63"/>
    <p:sldId id="334" r:id="rId64"/>
    <p:sldId id="335" r:id="rId65"/>
    <p:sldId id="337" r:id="rId6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5200"/>
    <a:srgbClr val="D5E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52" autoAdjust="0"/>
    <p:restoredTop sz="77398" autoAdjust="0"/>
  </p:normalViewPr>
  <p:slideViewPr>
    <p:cSldViewPr snapToGrid="0">
      <p:cViewPr varScale="1">
        <p:scale>
          <a:sx n="53" d="100"/>
          <a:sy n="53" d="100"/>
        </p:scale>
        <p:origin x="103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3CBFE-5DEE-46AC-AEB3-0A807B359F60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DB6DC-4B14-4208-9083-10774116F8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410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/>
              <a:t>LMS (</a:t>
            </a:r>
            <a:r>
              <a:rPr lang="ru-RU" sz="1200" dirty="0" err="1"/>
              <a:t>Learning</a:t>
            </a:r>
            <a:r>
              <a:rPr lang="ru-RU" sz="1200" dirty="0"/>
              <a:t> </a:t>
            </a:r>
            <a:r>
              <a:rPr lang="ru-RU" sz="1200" dirty="0" err="1"/>
              <a:t>Management</a:t>
            </a:r>
            <a:r>
              <a:rPr lang="ru-RU" sz="1200" dirty="0"/>
              <a:t> </a:t>
            </a:r>
            <a:r>
              <a:rPr lang="ru-RU" sz="1200" dirty="0" err="1"/>
              <a:t>System</a:t>
            </a:r>
            <a:r>
              <a:rPr lang="ru-RU" sz="1200" dirty="0"/>
              <a:t> — система управления обучением) — 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это программная платформа, которая помогает организовать, автоматизировать и оптимизировать процесс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обучения.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Несколько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типичных функций LMS. В таких системах можно: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  создавать обучающие курсы;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  загружать готовые учебные материалы;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  открывать доступ к разным курсам для разных групп пользователей;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  следить за успехами учащихся.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DB6DC-4B14-4208-9083-10774116F8F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495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DB6DC-4B14-4208-9083-10774116F8F5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55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01D9AF-467B-4F84-8A40-0FB121998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749EC9A-4854-433B-82B9-4BC3BB70C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04F4B7-6FA6-4CC9-A82D-0B9595A54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93088-EFF9-4459-ADFA-8F11A5F2CD6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A540B9-8165-46CB-9516-68F559AFB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77E19-6F34-422E-B7D1-F75F55857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E3531-D48C-446F-BA3B-7FD7ECF5E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067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5AB041-E382-46C2-BA30-794594F0F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DB303E-259B-4C63-A61F-2A2975F5A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74DAC2-7213-4561-85FD-404AABCB9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93088-EFF9-4459-ADFA-8F11A5F2CD6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B76763-9227-451A-A66A-B32A696D9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40BA8E-B628-4527-9796-D4C7319DD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E3531-D48C-446F-BA3B-7FD7ECF5E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27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65C815-38BD-4635-A401-2D944D38AD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CD3577-64DC-4635-8328-D391F3A00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68A1BD-E100-4BD9-B34C-9F922ECED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93088-EFF9-4459-ADFA-8F11A5F2CD6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B21B50-8995-43C2-8AE5-A21CB512F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3FF805-F147-462B-A488-CF84D99FD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E3531-D48C-446F-BA3B-7FD7ECF5E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033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67CFE3-7DC0-4BCE-AADD-00B5DDBA1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8F23E5-D79B-4752-80CC-E9BE4C046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BC2886-BB14-4D8C-A1B6-76AC7B818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93088-EFF9-4459-ADFA-8F11A5F2CD6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9E59B2-165F-48A8-AF77-7B774528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B4FBFA-8D4A-4457-BA3D-ED8A067BD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E3531-D48C-446F-BA3B-7FD7ECF5E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622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11197E-E04B-48C6-B461-EC82DB294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E81B6A-C12A-4BED-B7C1-5FDE72B6D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0A3743-9A3A-46B3-823B-84F5033AC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93088-EFF9-4459-ADFA-8F11A5F2CD6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0725A8-34B7-4B54-AD40-6B6F8AF17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9754B7-0589-43C8-BE86-E90A9D027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E3531-D48C-446F-BA3B-7FD7ECF5E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112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0CFBEC-5FA7-44CF-BDB0-CD2D71BCE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075B06-B0EF-4004-B720-973ECBB26B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5776CC-644C-48E0-BB9F-059D7CB1C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9C54FD-024C-419F-847B-A22FA0B56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93088-EFF9-4459-ADFA-8F11A5F2CD6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0967E5-B62B-45F9-AF9C-44FCFDD0F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6A3E23-D371-42D9-BA9D-544AA7B1E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E3531-D48C-446F-BA3B-7FD7ECF5E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881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8369F-F949-4030-B828-5F1A65C87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6636-687F-4853-8574-58A6C86FB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437E1C-A3BF-42D9-BCD1-480ED69A0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D033401-9B55-4ECD-9EB2-83132956F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2A506D-76A8-4935-874F-D91531CAE5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CB2821-1535-4C4C-BDF5-F2857AC1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93088-EFF9-4459-ADFA-8F11A5F2CD6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C1AA05A-FB5A-404A-A00B-04168A006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CBEFC02-31E0-4962-A58B-9E2288A55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E3531-D48C-446F-BA3B-7FD7ECF5E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81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C05B2-BDD7-45E5-ACDB-4E55F7387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240635-0268-4448-B0E5-301B7304D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93088-EFF9-4459-ADFA-8F11A5F2CD6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BF5E61-A2D2-4637-A271-778403E35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B79B23C-7647-42B9-A3BC-54F1D642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E3531-D48C-446F-BA3B-7FD7ECF5E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241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183C446-F2DB-4CC7-A8D5-5016CFB77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93088-EFF9-4459-ADFA-8F11A5F2CD6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D87E9E3-DA40-4B95-A0AF-C751DDFDB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759F71-2A9B-40B4-B1D9-125E532CE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E3531-D48C-446F-BA3B-7FD7ECF5E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70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077F6-AA92-4D16-9B36-4C829501C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4257CC-1E6F-4181-A5B1-531417AE7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1441C6-5609-4881-835F-720E124D3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6E92F4-A5C3-49D7-8E83-36DD9D692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93088-EFF9-4459-ADFA-8F11A5F2CD6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730D90-20C1-46A7-85BF-AC396CC9B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9CACEF-9F83-47A5-A1AD-A61C978FA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E3531-D48C-446F-BA3B-7FD7ECF5E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175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CE42EF-8CCD-4226-8186-5F218FDB2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EA89C83-BE70-4284-9431-9A8761CDD2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E09AF9-8CCF-4115-B7B8-100A9D161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710EF6-5E54-435E-BCCD-B9576D933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93088-EFF9-4459-ADFA-8F11A5F2CD6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2167B6-C393-4C21-AB38-151CFA92B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98F73C-A1E9-4C47-9C07-F6C573B44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E3531-D48C-446F-BA3B-7FD7ECF5E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707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B1383-730E-4400-9418-CA326FAB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2DEDE3-E6DC-48A9-9B03-9807331FE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4A3EE6-44C4-4792-B997-4F657B1CD6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93088-EFF9-4459-ADFA-8F11A5F2CD66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444549-A4E6-4495-B420-66D9EF69F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A47C89-3808-4BA9-80E4-8AEFA956BF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E3531-D48C-446F-BA3B-7FD7ECF5E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1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D6EEEA-38A6-49E4-92B8-077EFA15B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0"/>
            <a:ext cx="8464550" cy="1295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67B5A2-403D-471A-808A-D3918B99FD17}"/>
              </a:ext>
            </a:extLst>
          </p:cNvPr>
          <p:cNvSpPr txBox="1"/>
          <p:nvPr/>
        </p:nvSpPr>
        <p:spPr>
          <a:xfrm>
            <a:off x="1145070" y="2367171"/>
            <a:ext cx="990185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905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Универсальная библиотека </a:t>
            </a:r>
            <a:br>
              <a:rPr lang="ru-RU" sz="4400" b="1" dirty="0">
                <a:ln w="1905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4400" b="1" dirty="0">
                <a:ln w="19050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цифрового образовательного контента</a:t>
            </a:r>
            <a:endParaRPr lang="ru-RU" sz="4400" dirty="0">
              <a:ln w="19050">
                <a:solidFill>
                  <a:schemeClr val="accent4">
                    <a:lumMod val="50000"/>
                  </a:schemeClr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4F150C10-CC97-4C84-AE68-4056887D0472}"/>
              </a:ext>
            </a:extLst>
          </p:cNvPr>
          <p:cNvSpPr txBox="1">
            <a:spLocks/>
          </p:cNvSpPr>
          <p:nvPr/>
        </p:nvSpPr>
        <p:spPr>
          <a:xfrm>
            <a:off x="6586767" y="5425346"/>
            <a:ext cx="7483016" cy="744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rgbClr val="6C52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Никулина В.А.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6C52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учитель МБОУ "СОШ №9"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6C52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г. Великий Устюг</a:t>
            </a:r>
          </a:p>
          <a:p>
            <a:pPr marL="0" indent="0" algn="ctr">
              <a:buNone/>
            </a:pPr>
            <a:endParaRPr lang="ru-RU" sz="1800" dirty="0">
              <a:solidFill>
                <a:srgbClr val="6C5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61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0D05986-4E4C-44EF-A5D4-ADF99EA4CDC9}"/>
              </a:ext>
            </a:extLst>
          </p:cNvPr>
          <p:cNvSpPr txBox="1"/>
          <p:nvPr/>
        </p:nvSpPr>
        <p:spPr>
          <a:xfrm>
            <a:off x="244929" y="871167"/>
            <a:ext cx="117729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7. Проектная деятельность: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использовать шаблоны проектов из УБ ЦОК (например, «Собери и запрограммируй робота уборщика»);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взять за основу готовый сценарий исследования («Как влияет вес робота на скорость движения»).</a:t>
            </a:r>
          </a:p>
          <a:p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8. Подготовка к внеурочным мероприятиям: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тренировка на тренажёрах перед школьным конкурсом по робототехнике;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разбор типовых заданий олимпиад из базы УБ ЦОК.;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42681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9F53DE9-D2D9-4E20-AEF2-34B815255127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Условия использования платформы: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C69C8A7B-0DEA-4D8C-83E3-FC8DCCD11483}"/>
              </a:ext>
            </a:extLst>
          </p:cNvPr>
          <p:cNvSpPr txBox="1">
            <a:spLocks/>
          </p:cNvSpPr>
          <p:nvPr/>
        </p:nvSpPr>
        <p:spPr>
          <a:xfrm>
            <a:off x="1470992" y="1689653"/>
            <a:ext cx="10661374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 algn="ctr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ru-RU" sz="2800" dirty="0"/>
              <a:t>Подтверждённая учётная запись на Госуслугах;</a:t>
            </a:r>
          </a:p>
          <a:p>
            <a:pPr algn="l"/>
            <a:endParaRPr lang="ru-RU" sz="2800" dirty="0"/>
          </a:p>
          <a:p>
            <a:pPr algn="l">
              <a:lnSpc>
                <a:spcPct val="100000"/>
              </a:lnSpc>
            </a:pPr>
            <a:r>
              <a:rPr lang="ru-RU" sz="2800" dirty="0"/>
              <a:t>Работа учителем в школе – сведения о школах, классах и предметах будут запрошены в региональной информационной системе;</a:t>
            </a:r>
          </a:p>
          <a:p>
            <a:pPr algn="l">
              <a:lnSpc>
                <a:spcPct val="100000"/>
              </a:lnSpc>
            </a:pPr>
            <a:endParaRPr lang="ru-RU" sz="2800" dirty="0"/>
          </a:p>
          <a:p>
            <a:pPr algn="l"/>
            <a:r>
              <a:rPr lang="ru-RU" sz="2800" dirty="0"/>
              <a:t>Преподавание в регионе, подключенном к платформе</a:t>
            </a: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DD73211E-0625-4580-9FB8-47454312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15" y="1563759"/>
            <a:ext cx="960782" cy="96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>
            <a:extLst>
              <a:ext uri="{FF2B5EF4-FFF2-40B4-BE49-F238E27FC236}">
                <a16:creationId xmlns:a16="http://schemas.microsoft.com/office/drawing/2014/main" id="{03BA6546-B109-4CA6-B855-C2A272B60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15" y="2991852"/>
            <a:ext cx="960782" cy="96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cture background">
            <a:extLst>
              <a:ext uri="{FF2B5EF4-FFF2-40B4-BE49-F238E27FC236}">
                <a16:creationId xmlns:a16="http://schemas.microsoft.com/office/drawing/2014/main" id="{9DF7380F-49D4-4D4B-86F3-40E062274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15" y="5065646"/>
            <a:ext cx="960782" cy="96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133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191B64F-485F-4E76-ABF2-62CE612EE75F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Как попасть на платформу?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D365A75B-E837-4666-A367-51FB24B50C5B}"/>
              </a:ext>
            </a:extLst>
          </p:cNvPr>
          <p:cNvSpPr txBox="1">
            <a:spLocks/>
          </p:cNvSpPr>
          <p:nvPr/>
        </p:nvSpPr>
        <p:spPr>
          <a:xfrm>
            <a:off x="977348" y="185544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ЧЕРЕЗ ФГИС «МОЯ ШКОЛА»:</a:t>
            </a:r>
          </a:p>
          <a:p>
            <a:r>
              <a:rPr lang="ru-RU" dirty="0"/>
              <a:t>Ввести в браузере: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Госуслуги Моя школа</a:t>
            </a:r>
          </a:p>
          <a:p>
            <a:r>
              <a:rPr lang="ru-RU" dirty="0"/>
              <a:t>Перейти по ссылке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Госуслуг</a:t>
            </a:r>
          </a:p>
          <a:p>
            <a:r>
              <a:rPr lang="ru-RU" dirty="0"/>
              <a:t>Выбрать: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Универсальная библиотека цифрового образовательного контента</a:t>
            </a:r>
          </a:p>
        </p:txBody>
      </p:sp>
    </p:spTree>
    <p:extLst>
      <p:ext uri="{BB962C8B-B14F-4D97-AF65-F5344CB8AC3E}">
        <p14:creationId xmlns:p14="http://schemas.microsoft.com/office/powerpoint/2010/main" val="3554682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CDDB2D-5428-4DF3-87C6-F7B9EB283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78EE67-22C0-488F-B19E-1C3FF50AD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779456-94D2-4157-9707-CE62B906BF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" t="11305" r="2581" b="6521"/>
          <a:stretch/>
        </p:blipFill>
        <p:spPr>
          <a:xfrm>
            <a:off x="385969" y="611256"/>
            <a:ext cx="11420061" cy="5635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5309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FBCBD0-4033-40E7-9D77-7FEA015E0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02B755-2B26-4670-9FF0-327543F1C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0614CF-3038-46B1-A5B6-770E64A57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2" t="9931" r="2418" b="12753"/>
          <a:stretch/>
        </p:blipFill>
        <p:spPr>
          <a:xfrm>
            <a:off x="298173" y="681037"/>
            <a:ext cx="11430001" cy="5302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7181B0E4-BBE6-4DB9-9225-8882EDE9C131}"/>
              </a:ext>
            </a:extLst>
          </p:cNvPr>
          <p:cNvSpPr/>
          <p:nvPr/>
        </p:nvSpPr>
        <p:spPr>
          <a:xfrm>
            <a:off x="2771360" y="3741324"/>
            <a:ext cx="6649279" cy="194806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2242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BD8E6-0C1E-4F11-88EC-5537D0E4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C9C5DA-3BBC-43B6-A473-CB9A1142A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90BC5-03E9-46F9-9FA7-9D3D9A4298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3" t="11739" r="951" b="6811"/>
          <a:stretch/>
        </p:blipFill>
        <p:spPr>
          <a:xfrm>
            <a:off x="395908" y="636104"/>
            <a:ext cx="11400183" cy="558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2164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CD16E-19A8-4751-8DEE-428769AB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4C598E-7F96-4DBF-9D0B-1CD25BFF4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221029-697F-43E6-8610-1A032C92EA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7" t="11739" r="1359" b="7101"/>
          <a:stretch/>
        </p:blipFill>
        <p:spPr>
          <a:xfrm>
            <a:off x="583119" y="765313"/>
            <a:ext cx="11025762" cy="5327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7683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B61DE7-D764-46E8-BC0D-505E4296D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9E9BF0-D56E-43D9-B954-2ADF54D47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9E87C7-8EA2-4976-91EE-FDE2F50233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2" t="11594" r="2174" b="6377"/>
          <a:stretch/>
        </p:blipFill>
        <p:spPr>
          <a:xfrm>
            <a:off x="400877" y="616226"/>
            <a:ext cx="11390245" cy="5625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3266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3600" dirty="0">
                <a:latin typeface="Arial Black" panose="020B0A04020102020204" pitchFamily="34" charset="0"/>
                <a:cs typeface="Times New Roman" panose="02020603050405020304" pitchFamily="18" charset="0"/>
              </a:rPr>
              <a:t>Как попасть на платформу?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58617" y="1104244"/>
            <a:ext cx="9664148" cy="435133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Ввести в браузере: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Платформа ЦОК / Универсальная библиотека ЦОК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Перейти по ссылке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Госуслуг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" y="3429000"/>
            <a:ext cx="1216032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059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3600" dirty="0">
                <a:latin typeface="Arial Black" panose="020B0A04020102020204" pitchFamily="34" charset="0"/>
                <a:cs typeface="Times New Roman" panose="02020603050405020304" pitchFamily="18" charset="0"/>
              </a:rPr>
              <a:t>Как попасть на платформу?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8433" y="1325563"/>
            <a:ext cx="9972261" cy="4351338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Зайти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Госуслуги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Ввести запрос роботу Максу: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Платформа ЦОК / Библиотека ЦОК / Маркетплейс,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Нажать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«Перейти на платформу»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CAAE3EE-525B-42BC-929E-FC03D4B2F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120" y="3429000"/>
            <a:ext cx="7317759" cy="3134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327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556ACF-8240-49E9-A9DE-D69100CA8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Arial Black" panose="020B0A04020102020204" pitchFamily="34" charset="0"/>
                <a:cs typeface="Times New Roman" panose="02020603050405020304" pitchFamily="18" charset="0"/>
              </a:rPr>
              <a:t>Универсальная библиотека ЦОК 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F074C6A4-D98A-49FF-BE0B-42D864091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018"/>
            <a:ext cx="10515600" cy="4525963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Платформа, предоставляющая доступ к верифицированному образовательному контенту, в том числе коммерческому, от ведущих российских разработчиков, вошедших в Федеральный перечень ЭОР, 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бесплатно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Более 35 000 уроков от 30 поставщиков 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Главная цель – дать лучший образовательный контент для обучающихся</a:t>
            </a:r>
          </a:p>
        </p:txBody>
      </p:sp>
    </p:spTree>
    <p:extLst>
      <p:ext uri="{BB962C8B-B14F-4D97-AF65-F5344CB8AC3E}">
        <p14:creationId xmlns:p14="http://schemas.microsoft.com/office/powerpoint/2010/main" val="1183848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495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3600" dirty="0">
                <a:latin typeface="Arial Black" panose="020B0A04020102020204" pitchFamily="34" charset="0"/>
                <a:cs typeface="Times New Roman" panose="02020603050405020304" pitchFamily="18" charset="0"/>
              </a:rPr>
              <a:t>Как попасть на платформу?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5156" y="1325563"/>
            <a:ext cx="10515600" cy="4351338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Перед началом работы с УБ ЦОК необходимо авторизоваться под своим логином и паролем от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Госуслуг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Выбрать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роль сотрудника школы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7E875C-C253-4044-A0E4-8A8324D40E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2" t="9931" r="2418" b="12753"/>
          <a:stretch/>
        </p:blipFill>
        <p:spPr>
          <a:xfrm>
            <a:off x="1749287" y="2947907"/>
            <a:ext cx="8010939" cy="3716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53646F2E-FA67-4C00-AA92-89EDE8885513}"/>
              </a:ext>
            </a:extLst>
          </p:cNvPr>
          <p:cNvSpPr/>
          <p:nvPr/>
        </p:nvSpPr>
        <p:spPr>
          <a:xfrm>
            <a:off x="3424618" y="5387046"/>
            <a:ext cx="4660276" cy="90325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60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237607EA-3DBE-4B0D-99D2-A4E51ED2D78D}"/>
              </a:ext>
            </a:extLst>
          </p:cNvPr>
          <p:cNvSpPr txBox="1">
            <a:spLocks/>
          </p:cNvSpPr>
          <p:nvPr/>
        </p:nvSpPr>
        <p:spPr>
          <a:xfrm>
            <a:off x="609600" y="14908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indent="0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ЧЕРЕЗ БАРС.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Web-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Образование: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D0D92A-0006-4EEC-BA74-F59A8A1AA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2" t="11014" r="789" b="7826"/>
          <a:stretch/>
        </p:blipFill>
        <p:spPr>
          <a:xfrm>
            <a:off x="286578" y="998676"/>
            <a:ext cx="11618844" cy="5565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B14568CB-8793-48B2-8769-C6F2B84823A7}"/>
              </a:ext>
            </a:extLst>
          </p:cNvPr>
          <p:cNvSpPr/>
          <p:nvPr/>
        </p:nvSpPr>
        <p:spPr>
          <a:xfrm>
            <a:off x="8965924" y="3896138"/>
            <a:ext cx="3101009" cy="123849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E617B9-2F23-4F0B-92D4-1C5697EC9D8C}"/>
              </a:ext>
            </a:extLst>
          </p:cNvPr>
          <p:cNvSpPr txBox="1"/>
          <p:nvPr/>
        </p:nvSpPr>
        <p:spPr>
          <a:xfrm>
            <a:off x="939248" y="5859324"/>
            <a:ext cx="4726056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/>
              <a:t>https://school.vip.edu35.ru/</a:t>
            </a:r>
          </a:p>
        </p:txBody>
      </p:sp>
    </p:spTree>
    <p:extLst>
      <p:ext uri="{BB962C8B-B14F-4D97-AF65-F5344CB8AC3E}">
        <p14:creationId xmlns:p14="http://schemas.microsoft.com/office/powerpoint/2010/main" val="418148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081886-2F4F-4D8F-B33C-BDBCD7BCC2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C348A3A-9BC1-4C50-9B79-43D59F3ECD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71EED1-0FA4-4F1B-9335-51A640B74D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8" t="11476"/>
          <a:stretch/>
        </p:blipFill>
        <p:spPr>
          <a:xfrm>
            <a:off x="0" y="349320"/>
            <a:ext cx="12228874" cy="632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85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FBCBD0-4033-40E7-9D77-7FEA015E0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02B755-2B26-4670-9FF0-327543F1C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0614CF-3038-46B1-A5B6-770E64A57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2" t="9931" r="2418" b="12753"/>
          <a:stretch/>
        </p:blipFill>
        <p:spPr>
          <a:xfrm>
            <a:off x="298173" y="681037"/>
            <a:ext cx="11430001" cy="5302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7181B0E4-BBE6-4DB9-9225-8882EDE9C131}"/>
              </a:ext>
            </a:extLst>
          </p:cNvPr>
          <p:cNvSpPr/>
          <p:nvPr/>
        </p:nvSpPr>
        <p:spPr>
          <a:xfrm>
            <a:off x="2771360" y="3741324"/>
            <a:ext cx="6649279" cy="194806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2689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4F02118-CF43-4C3E-B7F2-9ABA2581A13E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Поиск материалов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9D86C70C-217E-464A-8F39-661D303973FF}"/>
              </a:ext>
            </a:extLst>
          </p:cNvPr>
          <p:cNvSpPr txBox="1">
            <a:spLocks/>
          </p:cNvSpPr>
          <p:nvPr/>
        </p:nvSpPr>
        <p:spPr>
          <a:xfrm>
            <a:off x="738808" y="89452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ü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  Для поиска материалов необходимо перейти во вкладку «Каталог» или воспользоваться «Поиском» на главной странице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74E7B1-808A-41E3-98B4-20901B0ED7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6" t="11593" b="7681"/>
          <a:stretch/>
        </p:blipFill>
        <p:spPr>
          <a:xfrm>
            <a:off x="1452769" y="2330351"/>
            <a:ext cx="9286461" cy="4395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2157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FF4E71-6778-44CD-8583-466BA5C89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6C30AC-96DD-4EA8-BC76-F767A33DD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202F75-D169-4525-82B1-62E7944270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" t="11015" r="1603" b="5324"/>
          <a:stretch/>
        </p:blipFill>
        <p:spPr>
          <a:xfrm>
            <a:off x="99391" y="278296"/>
            <a:ext cx="11926957" cy="593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74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F7D8CB4-8142-49F1-9531-ED9CE00C5255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Работа с фильтрами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4884BF6-85B6-460B-870C-B568E6A6FF30}"/>
              </a:ext>
            </a:extLst>
          </p:cNvPr>
          <p:cNvSpPr txBox="1">
            <a:spLocks/>
          </p:cNvSpPr>
          <p:nvPr/>
        </p:nvSpPr>
        <p:spPr>
          <a:xfrm>
            <a:off x="791817" y="104043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228600" indent="-2286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Общий фильтр доступен на главной странице и на странице каталога</a:t>
            </a:r>
          </a:p>
          <a:p>
            <a:r>
              <a:rPr lang="ru-RU" dirty="0"/>
              <a:t>Расширенный фильтр открывается через иконку справа от строк общего фильтра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8B346E-2380-4672-B5EC-BAB13A143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4" t="13188" r="1278" b="6956"/>
          <a:stretch/>
        </p:blipFill>
        <p:spPr>
          <a:xfrm>
            <a:off x="4342251" y="3154082"/>
            <a:ext cx="7494105" cy="3572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A37E3C-36EA-40BD-990D-B63974B9A6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877" t="69498" r="1603" b="5324"/>
          <a:stretch/>
        </p:blipFill>
        <p:spPr>
          <a:xfrm>
            <a:off x="124238" y="3528875"/>
            <a:ext cx="3978460" cy="2047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805301CB-E228-4A24-9004-E54D4230EDF4}"/>
              </a:ext>
            </a:extLst>
          </p:cNvPr>
          <p:cNvSpPr/>
          <p:nvPr/>
        </p:nvSpPr>
        <p:spPr>
          <a:xfrm>
            <a:off x="2860307" y="3409605"/>
            <a:ext cx="1242391" cy="11430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87204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9D4C01E5-A0D7-49AB-866A-09E59080840F}"/>
              </a:ext>
            </a:extLst>
          </p:cNvPr>
          <p:cNvSpPr txBox="1">
            <a:spLocks/>
          </p:cNvSpPr>
          <p:nvPr/>
        </p:nvSpPr>
        <p:spPr>
          <a:xfrm>
            <a:off x="487017" y="480730"/>
            <a:ext cx="11141766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228600" indent="-2286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Часто используемые фильтры — теги — расположены под поисковой строкой </a:t>
            </a:r>
          </a:p>
          <a:p>
            <a:r>
              <a:rPr lang="ru-RU" dirty="0"/>
              <a:t>Чтобы быстро найти учебный материал, нажмите на один или несколько тегов </a:t>
            </a:r>
          </a:p>
          <a:p>
            <a:r>
              <a:rPr lang="ru-RU" dirty="0"/>
              <a:t>Выбранные теги подсветятся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синим цветом, </a:t>
            </a:r>
            <a:r>
              <a:rPr lang="ru-RU" dirty="0"/>
              <a:t>а контент </a:t>
            </a:r>
            <a:r>
              <a:rPr lang="ru-RU" dirty="0" err="1"/>
              <a:t>отфильтруется</a:t>
            </a:r>
            <a:r>
              <a:rPr lang="ru-RU" dirty="0"/>
              <a:t> с учётом выбранных параметров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1F0FFF1-4419-46EA-9708-D292EED41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1255"/>
            <a:ext cx="12192000" cy="1931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9956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CB895060-0010-426C-8158-AFEE98E29138}"/>
              </a:ext>
            </a:extLst>
          </p:cNvPr>
          <p:cNvSpPr txBox="1">
            <a:spLocks/>
          </p:cNvSpPr>
          <p:nvPr/>
        </p:nvSpPr>
        <p:spPr>
          <a:xfrm>
            <a:off x="557875" y="521500"/>
            <a:ext cx="11060968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228600" indent="-2286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   Материалы, которые вы видите в каталоге и на главной странице называются – карточки контента </a:t>
            </a:r>
          </a:p>
          <a:p>
            <a:r>
              <a:rPr lang="ru-RU" dirty="0"/>
              <a:t>   Нажав на карточку конкретного курса, раздела, темы или урока, можно посмотреть детальное описание учебного материала — содержание, время на изучение, полезные ссылки</a:t>
            </a:r>
          </a:p>
        </p:txBody>
      </p:sp>
    </p:spTree>
    <p:extLst>
      <p:ext uri="{BB962C8B-B14F-4D97-AF65-F5344CB8AC3E}">
        <p14:creationId xmlns:p14="http://schemas.microsoft.com/office/powerpoint/2010/main" val="1399060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B86BE-8EA7-4342-A769-47FE24789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88CF9E-3D59-4D9D-9E04-C7B19BD67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66DAC3-2525-4ED3-8142-B64D6EA2B9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4" t="59276" r="1441" b="9465"/>
          <a:stretch/>
        </p:blipFill>
        <p:spPr>
          <a:xfrm>
            <a:off x="0" y="1"/>
            <a:ext cx="12177276" cy="2276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D7F30C-3C2A-429A-BDC1-B1B20526D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9" t="19420" r="5272" b="5324"/>
          <a:stretch/>
        </p:blipFill>
        <p:spPr>
          <a:xfrm>
            <a:off x="1294663" y="2339293"/>
            <a:ext cx="9587949" cy="4485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7229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B2F8C78-6719-475D-A847-4F12EA7EF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3600" dirty="0">
                <a:latin typeface="Arial Black" panose="020B0A04020102020204" pitchFamily="34" charset="0"/>
                <a:cs typeface="Times New Roman" panose="02020603050405020304" pitchFamily="18" charset="0"/>
              </a:rPr>
              <a:t>Почему стоит использовать УБ ЦОК?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E2C2F1F8-B2B6-4980-8AF2-3D9A858A5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666599"/>
            <a:ext cx="10515600" cy="435133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just">
              <a:buNone/>
            </a:pP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Гарантированное качество и безопасность контента!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Весь материал в библиотеке: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проходит многоступенчатую проверку;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официально утверждён;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полностью соответствует требованиям ФГОС</a:t>
            </a:r>
          </a:p>
        </p:txBody>
      </p:sp>
    </p:spTree>
    <p:extLst>
      <p:ext uri="{BB962C8B-B14F-4D97-AF65-F5344CB8AC3E}">
        <p14:creationId xmlns:p14="http://schemas.microsoft.com/office/powerpoint/2010/main" val="2700508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6FD7FB-7A51-4F0D-AF05-2584EAA94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C79F1-8B3B-4174-85CB-CB38060DC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F677A5-ECC1-48D7-915B-CD5EA92FA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8" t="45507" r="1685" b="31014"/>
          <a:stretch/>
        </p:blipFill>
        <p:spPr>
          <a:xfrm>
            <a:off x="1" y="0"/>
            <a:ext cx="12192000" cy="1710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B9625F-E1A1-4345-89BA-10D9ADE049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7" t="11739" r="-1740" b="4058"/>
          <a:stretch/>
        </p:blipFill>
        <p:spPr>
          <a:xfrm>
            <a:off x="998807" y="1825625"/>
            <a:ext cx="10194386" cy="49440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1249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03B02-8C1B-4481-8FF4-67065C45F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3B7A52-E415-454B-A105-DC5579DF6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CCC30B-E9CC-49DD-9317-74122E80C2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1" t="12068" r="1196" b="17789"/>
          <a:stretch/>
        </p:blipFill>
        <p:spPr>
          <a:xfrm>
            <a:off x="0" y="775252"/>
            <a:ext cx="12211038" cy="5078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3B28237F-012C-486D-B584-47D5B593CF23}"/>
              </a:ext>
            </a:extLst>
          </p:cNvPr>
          <p:cNvSpPr/>
          <p:nvPr/>
        </p:nvSpPr>
        <p:spPr>
          <a:xfrm>
            <a:off x="554429" y="4711148"/>
            <a:ext cx="8211884" cy="160075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390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9AEF42-7575-435C-B61D-68885B16D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333237-BBA4-4ED2-A23A-06E2A6F8B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C52323-23FA-4A4B-B84C-7D5989961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89" t="15506" r="19131" b="3769"/>
          <a:stretch/>
        </p:blipFill>
        <p:spPr>
          <a:xfrm>
            <a:off x="1560444" y="0"/>
            <a:ext cx="8746434" cy="686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543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994B5-7D65-4BBC-93C5-78380B254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513A5C-567D-4017-8D8D-AEAE9672F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B2E5B2-C3FD-4FA5-AD43-C981DD860E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6" t="11739" b="5324"/>
          <a:stretch/>
        </p:blipFill>
        <p:spPr>
          <a:xfrm>
            <a:off x="-14500" y="549275"/>
            <a:ext cx="12221000" cy="594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96630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5369FB-5872-4CA1-93C5-7A20899ED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D2B76D-0003-43BA-A844-6D1BC94D1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9566F7-5277-45A8-9A1A-C23DC791E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2" t="11450" r="1115" b="5324"/>
          <a:stretch/>
        </p:blipFill>
        <p:spPr>
          <a:xfrm>
            <a:off x="0" y="365125"/>
            <a:ext cx="12192000" cy="6009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2009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A57B59-ED0E-456D-8703-62861F98F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885732-812F-4A92-B89D-66B9AB035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9CECE5-DFF2-4D2C-BE5A-5E9108E387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9" t="12280" r="1766" b="4638"/>
          <a:stretch/>
        </p:blipFill>
        <p:spPr>
          <a:xfrm>
            <a:off x="0" y="455060"/>
            <a:ext cx="12206991" cy="6037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76458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22E347-287B-4C77-A0EB-06F35BA16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43C0BA-1A45-4ED9-882F-D9EE4E1FB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4F962A-D734-4494-B9A9-125CFF63B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3" t="13333" r="2174" b="5324"/>
          <a:stretch/>
        </p:blipFill>
        <p:spPr>
          <a:xfrm>
            <a:off x="0" y="365125"/>
            <a:ext cx="12184286" cy="5936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56184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FD66-FCB2-4F9B-B27E-E0051B0F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2F0A2B-2065-4BF3-8905-0813880BC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82BE8F-167B-4DAD-9B2D-87FA5C19E0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59" t="16522" r="13832" b="5324"/>
          <a:stretch/>
        </p:blipFill>
        <p:spPr>
          <a:xfrm>
            <a:off x="838200" y="0"/>
            <a:ext cx="10104783" cy="6854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520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633E093-B514-4B56-ABC2-3DECD58407CF}"/>
              </a:ext>
            </a:extLst>
          </p:cNvPr>
          <p:cNvSpPr txBox="1">
            <a:spLocks/>
          </p:cNvSpPr>
          <p:nvPr/>
        </p:nvSpPr>
        <p:spPr>
          <a:xfrm>
            <a:off x="679175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Избранное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F22FD967-5E0D-4759-A183-F3927D724B32}"/>
              </a:ext>
            </a:extLst>
          </p:cNvPr>
          <p:cNvSpPr txBox="1">
            <a:spLocks/>
          </p:cNvSpPr>
          <p:nvPr/>
        </p:nvSpPr>
        <p:spPr>
          <a:xfrm>
            <a:off x="609600" y="150971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228600" indent="-2286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Учебный материал можно добавить в избранное, чтобы </a:t>
            </a:r>
            <a:r>
              <a:rPr lang="ru-RU" dirty="0">
                <a:solidFill>
                  <a:srgbClr val="00B050"/>
                </a:solidFill>
              </a:rPr>
              <a:t>сохранить</a:t>
            </a:r>
            <a:r>
              <a:rPr lang="ru-RU" dirty="0"/>
              <a:t> интересный </a:t>
            </a:r>
            <a:r>
              <a:rPr lang="ru-RU" dirty="0">
                <a:solidFill>
                  <a:srgbClr val="00B050"/>
                </a:solidFill>
              </a:rPr>
              <a:t>контент</a:t>
            </a:r>
          </a:p>
          <a:p>
            <a:r>
              <a:rPr lang="ru-RU" dirty="0"/>
              <a:t>Чтобы </a:t>
            </a:r>
            <a:r>
              <a:rPr lang="ru-RU" dirty="0">
                <a:solidFill>
                  <a:srgbClr val="FF0000"/>
                </a:solidFill>
              </a:rPr>
              <a:t>удалить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контент</a:t>
            </a:r>
            <a:r>
              <a:rPr lang="ru-RU" dirty="0"/>
              <a:t> из избранного, нажмите на иконку в виде сердца. Она поменяет свой цвет, контент удалится из избранного </a:t>
            </a:r>
          </a:p>
          <a:p>
            <a:r>
              <a:rPr lang="ru-RU" dirty="0"/>
              <a:t>Учебный материал в избранном можно распределить по подборкам Это можно сделать во время добавления материала или после на странице «Избранное»</a:t>
            </a:r>
          </a:p>
        </p:txBody>
      </p:sp>
    </p:spTree>
    <p:extLst>
      <p:ext uri="{BB962C8B-B14F-4D97-AF65-F5344CB8AC3E}">
        <p14:creationId xmlns:p14="http://schemas.microsoft.com/office/powerpoint/2010/main" val="6755675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F2F754-F379-4406-8191-9C67DA121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709490-FD17-4E11-BAE2-19B5F1028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DEFE75-383E-4E48-922D-ED91596E25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7" t="12029" r="2092" b="12754"/>
          <a:stretch/>
        </p:blipFill>
        <p:spPr>
          <a:xfrm>
            <a:off x="0" y="365125"/>
            <a:ext cx="12274384" cy="5568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6057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C957F1E-3A87-4201-BA77-6B1AF684A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3600" dirty="0">
                <a:latin typeface="Arial Black" panose="020B0A04020102020204" pitchFamily="34" charset="0"/>
                <a:cs typeface="Times New Roman" panose="02020603050405020304" pitchFamily="18" charset="0"/>
              </a:rPr>
              <a:t>Плюсы в использовании УБ ЦОК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C3116939-371D-4F46-8FB2-68CD39EC967D}"/>
              </a:ext>
            </a:extLst>
          </p:cNvPr>
          <p:cNvSpPr txBox="1">
            <a:spLocks/>
          </p:cNvSpPr>
          <p:nvPr/>
        </p:nvSpPr>
        <p:spPr>
          <a:xfrm>
            <a:off x="399222" y="1325563"/>
            <a:ext cx="11393556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just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q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  Весь контент бесплатный, все учебные материалы в одном месте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  Разнообразие учебных материалов от ведущих российских разработчиков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  Простой функционал: поиск, заказ, назначение и просмотр результатов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  Средства анализа результатов прохождения учебных материалов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   Формирование дополнительных интерактивных заданий для устранения пробелов в знаниях у обучающихся </a:t>
            </a:r>
          </a:p>
        </p:txBody>
      </p:sp>
    </p:spTree>
    <p:extLst>
      <p:ext uri="{BB962C8B-B14F-4D97-AF65-F5344CB8AC3E}">
        <p14:creationId xmlns:p14="http://schemas.microsoft.com/office/powerpoint/2010/main" val="38422310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B74320-EDE0-4943-8EF9-2D8030C00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F70E22-9187-4A59-8A34-FDC4837BF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514B5B-24AA-4045-85FD-A4191DC961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3" t="19855" r="25245" b="20725"/>
          <a:stretch/>
        </p:blipFill>
        <p:spPr>
          <a:xfrm>
            <a:off x="-5277" y="551621"/>
            <a:ext cx="12197277" cy="5754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6516F8B6-F96A-44EA-BD17-E2619F9133D3}"/>
              </a:ext>
            </a:extLst>
          </p:cNvPr>
          <p:cNvSpPr/>
          <p:nvPr/>
        </p:nvSpPr>
        <p:spPr>
          <a:xfrm>
            <a:off x="10458773" y="1825625"/>
            <a:ext cx="1020923" cy="903425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25587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B25656-4C4F-4CE7-9715-34DF5EC6D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71FB6-9ECA-469B-BD62-E2A061A17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2BD8DF-F5B9-4974-AB11-CBF3B01EAC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" t="11159" b="50000"/>
          <a:stretch/>
        </p:blipFill>
        <p:spPr>
          <a:xfrm>
            <a:off x="-1" y="1690688"/>
            <a:ext cx="12211891" cy="2771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3880BBA6-1C08-4C6F-803A-2731FA686D83}"/>
              </a:ext>
            </a:extLst>
          </p:cNvPr>
          <p:cNvSpPr/>
          <p:nvPr/>
        </p:nvSpPr>
        <p:spPr>
          <a:xfrm>
            <a:off x="5986164" y="1487694"/>
            <a:ext cx="1517879" cy="1016967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84506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C6876-CF38-4924-94A8-FDB3956F2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F0886F-2797-4D80-A74A-B29897CCC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F37CC2-4E3D-4798-A704-48E323390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2" t="9931" r="3968" b="18696"/>
          <a:stretch/>
        </p:blipFill>
        <p:spPr>
          <a:xfrm>
            <a:off x="7866" y="773941"/>
            <a:ext cx="12184134" cy="5310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0705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3600" dirty="0">
                <a:latin typeface="Arial Black" panose="020B0A04020102020204" pitchFamily="34" charset="0"/>
                <a:cs typeface="Times New Roman" panose="02020603050405020304" pitchFamily="18" charset="0"/>
              </a:rPr>
              <a:t>Создание своего курса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7286" y="1855443"/>
            <a:ext cx="10929731" cy="4351338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Нажмите на строку класса, для которого хотите собрать курс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Откроется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мастерская контента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Добавьте уроки, разделы или темы. Для этого нажмите «+»</a:t>
            </a:r>
          </a:p>
        </p:txBody>
      </p:sp>
    </p:spTree>
    <p:extLst>
      <p:ext uri="{BB962C8B-B14F-4D97-AF65-F5344CB8AC3E}">
        <p14:creationId xmlns:p14="http://schemas.microsoft.com/office/powerpoint/2010/main" val="37977134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994C01-9AE7-4BEE-A812-8A9B090F3D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5" t="11884" r="1440" b="5508"/>
          <a:stretch/>
        </p:blipFill>
        <p:spPr>
          <a:xfrm>
            <a:off x="0" y="149086"/>
            <a:ext cx="12198976" cy="5963479"/>
          </a:xfrm>
          <a:prstGeom prst="rect">
            <a:avLst/>
          </a:prstGeom>
        </p:spPr>
      </p:pic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60291B43-2B8B-47A2-9CC8-03169117A681}"/>
              </a:ext>
            </a:extLst>
          </p:cNvPr>
          <p:cNvCxnSpPr>
            <a:cxnSpLocks/>
          </p:cNvCxnSpPr>
          <p:nvPr/>
        </p:nvCxnSpPr>
        <p:spPr>
          <a:xfrm>
            <a:off x="526774" y="2007704"/>
            <a:ext cx="447261" cy="2484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C3181B16-29A6-4024-AFA3-95A8B4D0B05E}"/>
              </a:ext>
            </a:extLst>
          </p:cNvPr>
          <p:cNvCxnSpPr>
            <a:cxnSpLocks/>
          </p:cNvCxnSpPr>
          <p:nvPr/>
        </p:nvCxnSpPr>
        <p:spPr>
          <a:xfrm>
            <a:off x="3084444" y="2072309"/>
            <a:ext cx="447261" cy="2484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89AAA17-C7E6-49ED-BF4C-13137AC8368B}"/>
              </a:ext>
            </a:extLst>
          </p:cNvPr>
          <p:cNvCxnSpPr>
            <a:cxnSpLocks/>
          </p:cNvCxnSpPr>
          <p:nvPr/>
        </p:nvCxnSpPr>
        <p:spPr>
          <a:xfrm>
            <a:off x="5986670" y="2007703"/>
            <a:ext cx="447261" cy="2484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C40C8E5C-2668-4403-9001-50927235A5EB}"/>
              </a:ext>
            </a:extLst>
          </p:cNvPr>
          <p:cNvCxnSpPr>
            <a:cxnSpLocks/>
          </p:cNvCxnSpPr>
          <p:nvPr/>
        </p:nvCxnSpPr>
        <p:spPr>
          <a:xfrm>
            <a:off x="9294744" y="1948069"/>
            <a:ext cx="447261" cy="2484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2759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3600" dirty="0">
                <a:latin typeface="Arial Black" panose="020B0A04020102020204" pitchFamily="34" charset="0"/>
                <a:cs typeface="Times New Roman" panose="02020603050405020304" pitchFamily="18" charset="0"/>
              </a:rPr>
              <a:t>Корзина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Нажмите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«Добавить в корзину»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внутри карточки курса, раздела, темы или урока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Выберите для какого класса Вы хотите добавить материал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6584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D5C09C-7253-4A55-AF1D-66F5917B55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2" t="12609" r="706" b="27681"/>
          <a:stretch/>
        </p:blipFill>
        <p:spPr>
          <a:xfrm>
            <a:off x="0" y="874643"/>
            <a:ext cx="12288457" cy="4323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8A104F14-2A7F-4080-8135-82D26CC21504}"/>
              </a:ext>
            </a:extLst>
          </p:cNvPr>
          <p:cNvSpPr/>
          <p:nvPr/>
        </p:nvSpPr>
        <p:spPr>
          <a:xfrm>
            <a:off x="8967903" y="3912842"/>
            <a:ext cx="2670818" cy="1434411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66730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ADE2EE-701B-4993-B15D-6A94EF52A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1" t="11305" r="1604" b="7391"/>
          <a:stretch/>
        </p:blipFill>
        <p:spPr>
          <a:xfrm>
            <a:off x="0" y="417442"/>
            <a:ext cx="12215638" cy="5943601"/>
          </a:xfrm>
          <a:prstGeom prst="rect">
            <a:avLst/>
          </a:prstGeom>
        </p:spPr>
      </p:pic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55088EA5-0042-43EA-902F-1DADCD2F7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620" y="3001617"/>
            <a:ext cx="5773393" cy="40253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814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ADE2EE-701B-4993-B15D-6A94EF52A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1" t="11305" r="1604" b="7391"/>
          <a:stretch/>
        </p:blipFill>
        <p:spPr>
          <a:xfrm>
            <a:off x="0" y="417442"/>
            <a:ext cx="12215638" cy="5943601"/>
          </a:xfrm>
          <a:prstGeom prst="rect">
            <a:avLst/>
          </a:prstGeom>
        </p:spPr>
      </p:pic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55088EA5-0042-43EA-902F-1DADCD2F7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913" y="2489752"/>
            <a:ext cx="1249571" cy="871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86269C1D-6DD6-47D8-822D-1A6AA2D03345}"/>
              </a:ext>
            </a:extLst>
          </p:cNvPr>
          <p:cNvCxnSpPr>
            <a:cxnSpLocks/>
          </p:cNvCxnSpPr>
          <p:nvPr/>
        </p:nvCxnSpPr>
        <p:spPr>
          <a:xfrm>
            <a:off x="2932043" y="2286000"/>
            <a:ext cx="347870" cy="4075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2039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8D95C-B348-470F-B24D-03F288A70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D6C6E1-5FEA-4892-94DE-8B5451DFD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07E75D-2BB8-4CFC-BAED-4A1F4D5908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" t="11160" r="2093" b="5324"/>
          <a:stretch/>
        </p:blipFill>
        <p:spPr>
          <a:xfrm>
            <a:off x="0" y="258417"/>
            <a:ext cx="12191590" cy="6082748"/>
          </a:xfrm>
          <a:prstGeom prst="rect">
            <a:avLst/>
          </a:prstGeom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FB84311A-A5FF-475C-9E82-9E281A07EEBD}"/>
              </a:ext>
            </a:extLst>
          </p:cNvPr>
          <p:cNvCxnSpPr>
            <a:cxnSpLocks/>
          </p:cNvCxnSpPr>
          <p:nvPr/>
        </p:nvCxnSpPr>
        <p:spPr>
          <a:xfrm>
            <a:off x="3279913" y="2286000"/>
            <a:ext cx="447261" cy="2484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174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FC677F8F-DAF3-47C2-A16D-D37D7156F10F}"/>
              </a:ext>
            </a:extLst>
          </p:cNvPr>
          <p:cNvSpPr txBox="1">
            <a:spLocks/>
          </p:cNvSpPr>
          <p:nvPr/>
        </p:nvSpPr>
        <p:spPr>
          <a:xfrm>
            <a:off x="622023" y="1166018"/>
            <a:ext cx="10947953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228600" indent="-228600" algn="just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   Расширенная статистика, возможность видеть как дети пользуются контентом </a:t>
            </a:r>
          </a:p>
          <a:p>
            <a:r>
              <a:rPr lang="ru-RU" dirty="0"/>
              <a:t>   Сокращение времени педагога на заполнение отчетных документов </a:t>
            </a:r>
          </a:p>
          <a:p>
            <a:r>
              <a:rPr lang="ru-RU" dirty="0"/>
              <a:t>   Рекомендательная система, позволяющая устранять выявленные дефициты с помощью рекомендаций </a:t>
            </a:r>
          </a:p>
          <a:p>
            <a:r>
              <a:rPr lang="ru-RU" dirty="0"/>
              <a:t>   Поддержка педагога на всех этапах использования и изучения контента </a:t>
            </a:r>
          </a:p>
          <a:p>
            <a:r>
              <a:rPr lang="ru-RU" dirty="0"/>
              <a:t>   Наличие LMS (</a:t>
            </a:r>
            <a:r>
              <a:rPr lang="ru-RU" dirty="0" err="1"/>
              <a:t>Learning</a:t>
            </a:r>
            <a:r>
              <a:rPr lang="ru-RU" dirty="0"/>
              <a:t> </a:t>
            </a:r>
            <a:r>
              <a:rPr lang="ru-RU" dirty="0" err="1"/>
              <a:t>Management</a:t>
            </a:r>
            <a:r>
              <a:rPr lang="ru-RU" dirty="0"/>
              <a:t> </a:t>
            </a:r>
            <a:r>
              <a:rPr lang="ru-RU" dirty="0" err="1"/>
              <a:t>System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033432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3600" dirty="0">
                <a:latin typeface="Arial Black" panose="020B0A04020102020204" pitchFamily="34" charset="0"/>
                <a:cs typeface="Times New Roman" panose="02020603050405020304" pitchFamily="18" charset="0"/>
              </a:rPr>
              <a:t>Корзина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10617"/>
            <a:ext cx="10515600" cy="4351338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Чтобы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удалить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учебный материал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войдите во вкладку «Корзина», найдите контент и нажмите на иконку корзины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Отобранные материалы можно сортировать с помощью кнопок «Список» или «План рабочей программы»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F5A079-D77C-416B-8E07-0EEA7C49FA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1" t="45652" r="24593" b="24493"/>
          <a:stretch/>
        </p:blipFill>
        <p:spPr>
          <a:xfrm>
            <a:off x="0" y="3799922"/>
            <a:ext cx="12283866" cy="2859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4BACAB61-01B2-4044-9F8D-4098C6F35AF4}"/>
              </a:ext>
            </a:extLst>
          </p:cNvPr>
          <p:cNvCxnSpPr>
            <a:cxnSpLocks/>
          </p:cNvCxnSpPr>
          <p:nvPr/>
        </p:nvCxnSpPr>
        <p:spPr>
          <a:xfrm>
            <a:off x="11150047" y="3771726"/>
            <a:ext cx="407505" cy="3149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6697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35C2755-32D8-462E-9116-67A9C7BA3759}"/>
              </a:ext>
            </a:extLst>
          </p:cNvPr>
          <p:cNvSpPr txBox="1">
            <a:spLocks/>
          </p:cNvSpPr>
          <p:nvPr/>
        </p:nvSpPr>
        <p:spPr>
          <a:xfrm>
            <a:off x="609600" y="-23115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Оформление заказа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A0CE7C1-8E4D-4E0D-B114-DA5C8878D072}"/>
              </a:ext>
            </a:extLst>
          </p:cNvPr>
          <p:cNvSpPr txBox="1">
            <a:spLocks/>
          </p:cNvSpPr>
          <p:nvPr/>
        </p:nvSpPr>
        <p:spPr>
          <a:xfrm>
            <a:off x="530086" y="599488"/>
            <a:ext cx="11307417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После сбора необходимых учебных материалов можно оформить заказ. Для этого нажмите «Оформить заказ» </a:t>
            </a:r>
          </a:p>
          <a:p>
            <a:r>
              <a:rPr lang="ru-RU" dirty="0"/>
              <a:t>Проверьте ещё раз заказ и нажмите «Оформить», материал появится во вкладке «Заказы»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F098A3-9E3A-4E79-873F-1BB9658904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64" t="20144" r="24267" b="10627"/>
          <a:stretch/>
        </p:blipFill>
        <p:spPr>
          <a:xfrm>
            <a:off x="3306025" y="2703443"/>
            <a:ext cx="5427158" cy="4154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61301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F0E73-A092-479A-A77F-81E4BD1B6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E49134-3362-4AE8-A99F-F60489453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6AD8E8-6FAD-4FD3-A2AD-098D855E5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" t="9931" r="1522" b="5324"/>
          <a:stretch/>
        </p:blipFill>
        <p:spPr>
          <a:xfrm>
            <a:off x="-1" y="203958"/>
            <a:ext cx="12274845" cy="6176964"/>
          </a:xfrm>
          <a:prstGeom prst="rect">
            <a:avLst/>
          </a:prstGeom>
        </p:spPr>
      </p:pic>
      <p:pic>
        <p:nvPicPr>
          <p:cNvPr id="6" name="Picture 2" descr="Picture background">
            <a:extLst>
              <a:ext uri="{FF2B5EF4-FFF2-40B4-BE49-F238E27FC236}">
                <a16:creationId xmlns:a16="http://schemas.microsoft.com/office/drawing/2014/main" id="{89346F8F-1698-4A5E-98EC-049CD7C94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122" y="1690688"/>
            <a:ext cx="1249571" cy="871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AE510228-2CC7-414D-8890-C20DE6D321D0}"/>
              </a:ext>
            </a:extLst>
          </p:cNvPr>
          <p:cNvCxnSpPr>
            <a:cxnSpLocks/>
          </p:cNvCxnSpPr>
          <p:nvPr/>
        </p:nvCxnSpPr>
        <p:spPr>
          <a:xfrm>
            <a:off x="3061252" y="1486936"/>
            <a:ext cx="347870" cy="4075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5565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7CDD68F9-DC21-4406-9B98-C0B565F6C0AE}"/>
              </a:ext>
            </a:extLst>
          </p:cNvPr>
          <p:cNvSpPr txBox="1">
            <a:spLocks/>
          </p:cNvSpPr>
          <p:nvPr/>
        </p:nvSpPr>
        <p:spPr>
          <a:xfrm>
            <a:off x="357808" y="1282149"/>
            <a:ext cx="11198087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228600" indent="-2286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Откройте раздел «Заказы». Заказанные уроки отправляются в электронный журнал. Нажмите «Перейти на сайт электронного журнала» и назначьте учебный материал ученикам* </a:t>
            </a:r>
          </a:p>
          <a:p>
            <a:r>
              <a:rPr lang="ru-RU" dirty="0"/>
              <a:t>*при условии наличия интеграции</a:t>
            </a:r>
          </a:p>
          <a:p>
            <a:r>
              <a:rPr lang="ru-RU" dirty="0"/>
              <a:t>Или нажмите «Скопировать ссылку» на нужном учебном материале и вставьте в электронный дневник </a:t>
            </a:r>
          </a:p>
          <a:p>
            <a:r>
              <a:rPr lang="ru-RU" dirty="0"/>
              <a:t>Можно скачать ссылки на все уроки, </a:t>
            </a:r>
          </a:p>
          <a:p>
            <a:pPr marL="0" indent="0">
              <a:buNone/>
            </a:pPr>
            <a:r>
              <a:rPr lang="ru-RU" dirty="0"/>
              <a:t>прокрутив страницу вниз и нажав </a:t>
            </a:r>
          </a:p>
          <a:p>
            <a:pPr marL="0" indent="0">
              <a:buNone/>
            </a:pPr>
            <a:r>
              <a:rPr lang="ru-RU" dirty="0"/>
              <a:t>«Скачать ссылки на уроки» и загрузить </a:t>
            </a:r>
          </a:p>
          <a:p>
            <a:pPr marL="0" indent="0">
              <a:buNone/>
            </a:pPr>
            <a:r>
              <a:rPr lang="ru-RU" dirty="0"/>
              <a:t>полученный файл в электронный журнал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2F1EC5-4203-430C-8697-998CCDBA52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13" t="29359" r="6151" b="37505"/>
          <a:stretch/>
        </p:blipFill>
        <p:spPr>
          <a:xfrm>
            <a:off x="9511748" y="4303642"/>
            <a:ext cx="2544418" cy="2415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5BBFD1A-C5AF-45B3-A50B-275CD87D3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3600" dirty="0">
                <a:latin typeface="Arial Black" panose="020B0A04020102020204" pitchFamily="34" charset="0"/>
                <a:cs typeface="Times New Roman" panose="02020603050405020304" pitchFamily="18" charset="0"/>
              </a:rPr>
              <a:t>Назначение контента ученикам для домашней работы</a:t>
            </a:r>
          </a:p>
        </p:txBody>
      </p:sp>
    </p:spTree>
    <p:extLst>
      <p:ext uri="{BB962C8B-B14F-4D97-AF65-F5344CB8AC3E}">
        <p14:creationId xmlns:p14="http://schemas.microsoft.com/office/powerpoint/2010/main" val="13153903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1609F-74FA-4F68-8154-17C408081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81C3AE-18C6-421E-8DFA-E7320982E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789E17-8521-40DD-8BFD-5F4F1CD18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1" t="11305" r="26957" b="33913"/>
          <a:stretch/>
        </p:blipFill>
        <p:spPr>
          <a:xfrm>
            <a:off x="-27228" y="0"/>
            <a:ext cx="12219228" cy="5264563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5F070B8C-4FD0-4819-BABC-5B1AA56C404D}"/>
              </a:ext>
            </a:extLst>
          </p:cNvPr>
          <p:cNvSpPr/>
          <p:nvPr/>
        </p:nvSpPr>
        <p:spPr>
          <a:xfrm>
            <a:off x="593035" y="4075009"/>
            <a:ext cx="2780150" cy="1016967"/>
          </a:xfrm>
          <a:prstGeom prst="ellipse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F00ECC-1C44-41B9-A873-220A024270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2" t="26621" r="1034" b="52174"/>
          <a:stretch/>
        </p:blipFill>
        <p:spPr>
          <a:xfrm>
            <a:off x="0" y="5264563"/>
            <a:ext cx="12196932" cy="1593437"/>
          </a:xfrm>
          <a:prstGeom prst="rect">
            <a:avLst/>
          </a:prstGeom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1E254343-D2D8-4AB1-B3FC-3CCFDD85EBB5}"/>
              </a:ext>
            </a:extLst>
          </p:cNvPr>
          <p:cNvCxnSpPr>
            <a:cxnSpLocks/>
          </p:cNvCxnSpPr>
          <p:nvPr/>
        </p:nvCxnSpPr>
        <p:spPr>
          <a:xfrm>
            <a:off x="245165" y="5159445"/>
            <a:ext cx="347870" cy="4075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3F2707F-3A9A-4EAA-A075-F8786523C20B}"/>
              </a:ext>
            </a:extLst>
          </p:cNvPr>
          <p:cNvCxnSpPr>
            <a:cxnSpLocks/>
          </p:cNvCxnSpPr>
          <p:nvPr/>
        </p:nvCxnSpPr>
        <p:spPr>
          <a:xfrm>
            <a:off x="664265" y="6042439"/>
            <a:ext cx="347870" cy="4075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223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0B30F54-076F-48B1-B224-CD06890489FA}"/>
              </a:ext>
            </a:extLst>
          </p:cNvPr>
          <p:cNvSpPr txBox="1">
            <a:spLocks/>
          </p:cNvSpPr>
          <p:nvPr/>
        </p:nvSpPr>
        <p:spPr>
          <a:xfrm>
            <a:off x="247650" y="-121824"/>
            <a:ext cx="116967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Проведение фронтальной работы в классе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2F93C208-332F-4D6E-8132-B90449940975}"/>
              </a:ext>
            </a:extLst>
          </p:cNvPr>
          <p:cNvSpPr txBox="1">
            <a:spLocks/>
          </p:cNvSpPr>
          <p:nvPr/>
        </p:nvSpPr>
        <p:spPr>
          <a:xfrm>
            <a:off x="495300" y="1166018"/>
            <a:ext cx="112014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228600" indent="-2286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Откройте раздел </a:t>
            </a:r>
            <a:r>
              <a:rPr lang="ru-RU" b="1" dirty="0"/>
              <a:t>«Заказы» </a:t>
            </a:r>
          </a:p>
          <a:p>
            <a:r>
              <a:rPr lang="ru-RU" dirty="0"/>
              <a:t>Найдите нужный урок и нажмите </a:t>
            </a:r>
            <a:r>
              <a:rPr lang="ru-RU" b="1" dirty="0"/>
              <a:t>«Скопировать ссылку» </a:t>
            </a:r>
          </a:p>
          <a:p>
            <a:r>
              <a:rPr lang="ru-RU" b="1" dirty="0"/>
              <a:t>Перейдите по ссылке</a:t>
            </a:r>
            <a:r>
              <a:rPr lang="ru-RU" dirty="0"/>
              <a:t> на компьютере, к которому подключены проектор или интерактивная доска </a:t>
            </a:r>
          </a:p>
          <a:p>
            <a:r>
              <a:rPr lang="ru-RU" dirty="0"/>
              <a:t>Укажите, что </a:t>
            </a:r>
            <a:r>
              <a:rPr lang="ru-RU" b="1" dirty="0"/>
              <a:t>доступ</a:t>
            </a:r>
            <a:r>
              <a:rPr lang="ru-RU" dirty="0"/>
              <a:t> нужен Вам </a:t>
            </a:r>
            <a:r>
              <a:rPr lang="ru-RU" b="1" dirty="0"/>
              <a:t>как учителю</a:t>
            </a:r>
          </a:p>
          <a:p>
            <a:r>
              <a:rPr lang="ru-RU" dirty="0"/>
              <a:t> Урок откроется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826ED52B-1A7D-4D8A-A4B3-EDD592F09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894" y="3891942"/>
            <a:ext cx="5846251" cy="2867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5405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BE559BA-1D64-46F6-965B-4B5B9C61E968}"/>
              </a:ext>
            </a:extLst>
          </p:cNvPr>
          <p:cNvSpPr txBox="1">
            <a:spLocks/>
          </p:cNvSpPr>
          <p:nvPr/>
        </p:nvSpPr>
        <p:spPr>
          <a:xfrm>
            <a:off x="-124239" y="0"/>
            <a:ext cx="1231623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Предоставление контента для работы в классе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F2041FF-3521-428E-B50E-1E3606933719}"/>
              </a:ext>
            </a:extLst>
          </p:cNvPr>
          <p:cNvSpPr txBox="1">
            <a:spLocks/>
          </p:cNvSpPr>
          <p:nvPr/>
        </p:nvSpPr>
        <p:spPr>
          <a:xfrm>
            <a:off x="131692" y="930634"/>
            <a:ext cx="12060307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228600" indent="-2286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Откройте </a:t>
            </a:r>
            <a:r>
              <a:rPr lang="ru-RU" b="1" dirty="0"/>
              <a:t>раздел «Заказы» </a:t>
            </a:r>
          </a:p>
          <a:p>
            <a:r>
              <a:rPr lang="ru-RU" dirty="0">
                <a:solidFill>
                  <a:srgbClr val="00B050"/>
                </a:solidFill>
              </a:rPr>
              <a:t>Заказанные уроки отправляются в электронный журнал. </a:t>
            </a:r>
          </a:p>
          <a:p>
            <a:r>
              <a:rPr lang="ru-RU" dirty="0"/>
              <a:t>Нажмите </a:t>
            </a:r>
            <a:r>
              <a:rPr lang="ru-RU" b="1" dirty="0"/>
              <a:t>«Перейти на сайт электронного журнала»</a:t>
            </a:r>
            <a:r>
              <a:rPr lang="ru-RU" dirty="0"/>
              <a:t> и </a:t>
            </a:r>
            <a:r>
              <a:rPr lang="ru-RU" b="1" dirty="0"/>
              <a:t>назначьте учебный материал </a:t>
            </a:r>
            <a:r>
              <a:rPr lang="ru-RU" dirty="0"/>
              <a:t>ученикам* </a:t>
            </a:r>
          </a:p>
          <a:p>
            <a:r>
              <a:rPr lang="ru-RU" dirty="0"/>
              <a:t>*при условии наличия интеграции </a:t>
            </a:r>
          </a:p>
          <a:p>
            <a:r>
              <a:rPr lang="ru-RU" b="1" dirty="0"/>
              <a:t>Или нажмите «Скопировать ссылку» </a:t>
            </a:r>
            <a:r>
              <a:rPr lang="ru-RU" dirty="0"/>
              <a:t>на нужном учебном материале </a:t>
            </a:r>
            <a:r>
              <a:rPr lang="ru-RU" b="1" dirty="0"/>
              <a:t>и вставьте в электронный дневник. </a:t>
            </a:r>
            <a:r>
              <a:rPr lang="ru-RU" dirty="0"/>
              <a:t>Чтобы ученики открыли ссылку со школьных компьютеров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1272789-A8F4-47BF-83DB-05AF4CD46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249" y="5019261"/>
            <a:ext cx="4844751" cy="1792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9015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A80DC82-7C7C-40FC-A522-02E00D022CC4}"/>
              </a:ext>
            </a:extLst>
          </p:cNvPr>
          <p:cNvSpPr txBox="1">
            <a:spLocks/>
          </p:cNvSpPr>
          <p:nvPr/>
        </p:nvSpPr>
        <p:spPr>
          <a:xfrm>
            <a:off x="516834" y="-31038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Как ученикам открыть контент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886960C0-C4DB-4250-B105-17DD9D0C151C}"/>
              </a:ext>
            </a:extLst>
          </p:cNvPr>
          <p:cNvSpPr txBox="1">
            <a:spLocks/>
          </p:cNvSpPr>
          <p:nvPr/>
        </p:nvSpPr>
        <p:spPr>
          <a:xfrm>
            <a:off x="0" y="609427"/>
            <a:ext cx="11675166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228600" indent="-2286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Если ученик перейдёт по ссылке на компьютере или планшете, </a:t>
            </a:r>
            <a:r>
              <a:rPr lang="ru-RU" b="1" dirty="0"/>
              <a:t>откроется страница с QR-кодом. </a:t>
            </a:r>
            <a:r>
              <a:rPr lang="ru-RU" dirty="0"/>
              <a:t>Его нужно </a:t>
            </a:r>
            <a:r>
              <a:rPr lang="ru-RU" b="1" dirty="0"/>
              <a:t>сканировать с помощью приложения «Госуслуги Моя школа» </a:t>
            </a:r>
          </a:p>
          <a:p>
            <a:r>
              <a:rPr lang="ru-RU" b="1" dirty="0"/>
              <a:t>Если ученик перед этим заходил на Госуслуги </a:t>
            </a:r>
          </a:p>
          <a:p>
            <a:pPr marL="0" indent="0">
              <a:buNone/>
            </a:pPr>
            <a:r>
              <a:rPr lang="ru-RU" dirty="0"/>
              <a:t>через компьютер/планшет или в электронный </a:t>
            </a:r>
          </a:p>
          <a:p>
            <a:pPr marL="0" indent="0">
              <a:buNone/>
            </a:pPr>
            <a:r>
              <a:rPr lang="ru-RU" dirty="0"/>
              <a:t>дневник, учебный </a:t>
            </a:r>
            <a:r>
              <a:rPr lang="ru-RU" b="1" dirty="0"/>
              <a:t>материал</a:t>
            </a:r>
            <a:r>
              <a:rPr lang="ru-RU" dirty="0"/>
              <a:t> </a:t>
            </a:r>
            <a:r>
              <a:rPr lang="ru-RU" b="1" dirty="0"/>
              <a:t>откроется сразу, </a:t>
            </a:r>
          </a:p>
          <a:p>
            <a:pPr marL="0" indent="0">
              <a:buNone/>
            </a:pPr>
            <a:r>
              <a:rPr lang="ru-RU" b="1" dirty="0"/>
              <a:t>без QR-кода </a:t>
            </a:r>
          </a:p>
          <a:p>
            <a:r>
              <a:rPr lang="ru-RU" dirty="0">
                <a:solidFill>
                  <a:srgbClr val="00B050"/>
                </a:solidFill>
              </a:rPr>
              <a:t>Родитель также сможет сканировать QR-код, </a:t>
            </a:r>
          </a:p>
          <a:p>
            <a:r>
              <a:rPr lang="ru-RU" dirty="0">
                <a:solidFill>
                  <a:srgbClr val="00B050"/>
                </a:solidFill>
              </a:rPr>
              <a:t>чтобы открыть доступ ребёнку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83D2013-92FF-46ED-9F70-836FEF43B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26" y="1861757"/>
            <a:ext cx="3511248" cy="4996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5833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05CF262-CFCF-46E7-B720-D13B5F159B5F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Предоставление доступа нескольким ученикам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A787498-3BEA-4933-9973-92912A2F1D7B}"/>
              </a:ext>
            </a:extLst>
          </p:cNvPr>
          <p:cNvSpPr txBox="1">
            <a:spLocks/>
          </p:cNvSpPr>
          <p:nvPr/>
        </p:nvSpPr>
        <p:spPr>
          <a:xfrm>
            <a:off x="0" y="1143000"/>
            <a:ext cx="121920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228600" indent="-2286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Данный метод действует только </a:t>
            </a:r>
            <a:r>
              <a:rPr lang="ru-RU" b="1" dirty="0"/>
              <a:t>для фронтальной работы в классе </a:t>
            </a:r>
          </a:p>
          <a:p>
            <a:r>
              <a:rPr lang="ru-RU" b="1" dirty="0"/>
              <a:t>Откройте ссылку </a:t>
            </a:r>
            <a:r>
              <a:rPr lang="ru-RU" dirty="0"/>
              <a:t>заказанного урока и </a:t>
            </a:r>
            <a:r>
              <a:rPr lang="ru-RU" b="1" dirty="0"/>
              <a:t>выберите, что доступ нужен «Нескольким ученикам» </a:t>
            </a:r>
          </a:p>
          <a:p>
            <a:r>
              <a:rPr lang="ru-RU" b="1" dirty="0"/>
              <a:t>Озвучьте увиденный код </a:t>
            </a:r>
            <a:r>
              <a:rPr lang="ru-RU" dirty="0"/>
              <a:t>сессии ученикам и ожидайте ввода учениками кодов </a:t>
            </a:r>
          </a:p>
          <a:p>
            <a:r>
              <a:rPr lang="ru-RU" dirty="0">
                <a:solidFill>
                  <a:srgbClr val="00B050"/>
                </a:solidFill>
              </a:rPr>
              <a:t>Сессия действует 45 минут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E2B1A0F-3991-4AC1-93AB-E00D086A9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54" y="3405981"/>
            <a:ext cx="554355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6592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235B3B7-F72B-4BD3-A8A8-8B941CD82898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Предоставление доступа нескольким ученикам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E01E6230-145A-480B-BEB2-58F277C98F40}"/>
              </a:ext>
            </a:extLst>
          </p:cNvPr>
          <p:cNvSpPr txBox="1">
            <a:spLocks/>
          </p:cNvSpPr>
          <p:nvPr/>
        </p:nvSpPr>
        <p:spPr>
          <a:xfrm>
            <a:off x="142460" y="1004887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228600" indent="-2286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b="1" dirty="0"/>
              <a:t>Ученик открывает </a:t>
            </a:r>
            <a:r>
              <a:rPr lang="ru-RU" dirty="0"/>
              <a:t>статичную </a:t>
            </a:r>
            <a:r>
              <a:rPr lang="ru-RU" b="1" dirty="0"/>
              <a:t>страницу</a:t>
            </a:r>
            <a:r>
              <a:rPr lang="ru-RU" dirty="0"/>
              <a:t> </a:t>
            </a:r>
            <a:r>
              <a:rPr lang="ru-RU" b="1" dirty="0"/>
              <a:t>с вводом кода </a:t>
            </a:r>
          </a:p>
          <a:p>
            <a:r>
              <a:rPr lang="ru-RU" dirty="0"/>
              <a:t>Открывается страница ввода кода сессии и кода ученика </a:t>
            </a:r>
          </a:p>
          <a:p>
            <a:r>
              <a:rPr lang="ru-RU" b="1" dirty="0"/>
              <a:t>Учителю</a:t>
            </a:r>
            <a:r>
              <a:rPr lang="ru-RU" dirty="0"/>
              <a:t> </a:t>
            </a:r>
            <a:r>
              <a:rPr lang="ru-RU" b="1" dirty="0"/>
              <a:t>нужно</a:t>
            </a:r>
            <a:r>
              <a:rPr lang="ru-RU" dirty="0"/>
              <a:t> </a:t>
            </a:r>
            <a:r>
              <a:rPr lang="ru-RU" b="1" dirty="0"/>
              <a:t>дождаться</a:t>
            </a:r>
            <a:r>
              <a:rPr lang="ru-RU" dirty="0"/>
              <a:t> </a:t>
            </a:r>
            <a:r>
              <a:rPr lang="ru-RU" b="1" dirty="0"/>
              <a:t>пока</a:t>
            </a:r>
            <a:r>
              <a:rPr lang="ru-RU" dirty="0"/>
              <a:t> </a:t>
            </a:r>
            <a:r>
              <a:rPr lang="ru-RU" b="1" dirty="0"/>
              <a:t>все</a:t>
            </a:r>
            <a:r>
              <a:rPr lang="ru-RU" dirty="0"/>
              <a:t> </a:t>
            </a:r>
            <a:r>
              <a:rPr lang="ru-RU" b="1" dirty="0"/>
              <a:t>ученики</a:t>
            </a: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b="1" dirty="0"/>
              <a:t>введут код</a:t>
            </a:r>
            <a:r>
              <a:rPr lang="ru-RU" b="1" dirty="0">
                <a:solidFill>
                  <a:srgbClr val="FF0000"/>
                </a:solidFill>
              </a:rPr>
              <a:t> и открыть доступ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9046F810-5613-434B-B11B-3B9D3364A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021" y="2405270"/>
            <a:ext cx="3459979" cy="4452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031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E1617FE-92C5-43C1-8C17-4B89E0B80464}"/>
              </a:ext>
            </a:extLst>
          </p:cNvPr>
          <p:cNvSpPr txBox="1">
            <a:spLocks/>
          </p:cNvSpPr>
          <p:nvPr/>
        </p:nvSpPr>
        <p:spPr>
          <a:xfrm>
            <a:off x="1293371" y="0"/>
            <a:ext cx="9808638" cy="2146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Учитель может выдать задание из УБ ЦОК для:</a:t>
            </a:r>
            <a:br>
              <a:rPr lang="ru-RU" dirty="0"/>
            </a:b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1A4D786D-06E3-45A2-AFC6-15A27B7543DF}"/>
              </a:ext>
            </a:extLst>
          </p:cNvPr>
          <p:cNvSpPr txBox="1">
            <a:spLocks/>
          </p:cNvSpPr>
          <p:nvPr/>
        </p:nvSpPr>
        <p:spPr>
          <a:xfrm>
            <a:off x="1033671" y="2597157"/>
            <a:ext cx="10207486" cy="3489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228600" indent="-228600" algn="just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ru-RU" sz="3200" dirty="0"/>
              <a:t>  Углубления знаний по теме;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3200" dirty="0"/>
              <a:t>Ликвидации пробелов;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3200" dirty="0"/>
              <a:t>Получения обучающимся дополнительной отметки в журнал.</a:t>
            </a:r>
          </a:p>
          <a:p>
            <a:pPr algn="ctr">
              <a:lnSpc>
                <a:spcPct val="150000"/>
              </a:lnSpc>
            </a:pPr>
            <a:endParaRPr lang="ru-RU" sz="3200" dirty="0"/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057401EF-D4B5-4906-A993-19F96EBBC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5466" b="16172"/>
          <a:stretch/>
        </p:blipFill>
        <p:spPr bwMode="auto">
          <a:xfrm>
            <a:off x="2918046" y="2643570"/>
            <a:ext cx="707707" cy="51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icture background">
            <a:extLst>
              <a:ext uri="{FF2B5EF4-FFF2-40B4-BE49-F238E27FC236}">
                <a16:creationId xmlns:a16="http://schemas.microsoft.com/office/drawing/2014/main" id="{2BDB5476-04EC-40A6-9DDE-4A856723A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5466" b="16172"/>
          <a:stretch/>
        </p:blipFill>
        <p:spPr bwMode="auto">
          <a:xfrm>
            <a:off x="3294450" y="3550394"/>
            <a:ext cx="707707" cy="51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cture background">
            <a:extLst>
              <a:ext uri="{FF2B5EF4-FFF2-40B4-BE49-F238E27FC236}">
                <a16:creationId xmlns:a16="http://schemas.microsoft.com/office/drawing/2014/main" id="{98BF7D5F-B18E-4D3D-8519-30640C635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5466" b="16172"/>
          <a:stretch/>
        </p:blipFill>
        <p:spPr bwMode="auto">
          <a:xfrm>
            <a:off x="451857" y="4400497"/>
            <a:ext cx="707707" cy="51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2392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9E6BB15-B103-4FC0-95F4-3D2FBC28CB61}"/>
              </a:ext>
            </a:extLst>
          </p:cNvPr>
          <p:cNvSpPr txBox="1">
            <a:spLocks/>
          </p:cNvSpPr>
          <p:nvPr/>
        </p:nvSpPr>
        <p:spPr>
          <a:xfrm>
            <a:off x="1494183" y="-9414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Где получить код ученика?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1809F435-07F7-4095-A0C1-608FD3AF6654}"/>
              </a:ext>
            </a:extLst>
          </p:cNvPr>
          <p:cNvSpPr txBox="1">
            <a:spLocks/>
          </p:cNvSpPr>
          <p:nvPr/>
        </p:nvSpPr>
        <p:spPr>
          <a:xfrm>
            <a:off x="82826" y="1048853"/>
            <a:ext cx="12013096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228600" indent="-2286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b="1" dirty="0"/>
              <a:t>Зайти в меню пользователя</a:t>
            </a:r>
            <a:r>
              <a:rPr lang="ru-RU" dirty="0"/>
              <a:t> в верхнем правом углу, </a:t>
            </a:r>
            <a:r>
              <a:rPr lang="ru-RU" b="1" dirty="0"/>
              <a:t>нажать «Список ваших классов» </a:t>
            </a:r>
          </a:p>
          <a:p>
            <a:r>
              <a:rPr lang="ru-RU" b="1" dirty="0"/>
              <a:t>Откроется окно с кодами учеников. </a:t>
            </a:r>
            <a:r>
              <a:rPr lang="ru-RU" dirty="0">
                <a:solidFill>
                  <a:srgbClr val="00B050"/>
                </a:solidFill>
              </a:rPr>
              <a:t>Их можно скачать списком или скопировать нужные коды отдельно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3A180C-6F36-4F6B-B38F-CDC719021B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7" t="18711" r="26141" b="33333"/>
          <a:stretch/>
        </p:blipFill>
        <p:spPr>
          <a:xfrm>
            <a:off x="5850835" y="4406756"/>
            <a:ext cx="6341165" cy="24512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0B79C5-6FF9-4FA9-B802-D3B1556260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32" t="61739" r="26463" b="7537"/>
          <a:stretch/>
        </p:blipFill>
        <p:spPr>
          <a:xfrm>
            <a:off x="-13252" y="4421358"/>
            <a:ext cx="5860456" cy="2306915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638AE217-71C6-4136-BEE5-F6EF2BBBD02A}"/>
              </a:ext>
            </a:extLst>
          </p:cNvPr>
          <p:cNvCxnSpPr>
            <a:cxnSpLocks/>
          </p:cNvCxnSpPr>
          <p:nvPr/>
        </p:nvCxnSpPr>
        <p:spPr>
          <a:xfrm>
            <a:off x="2282686" y="4881150"/>
            <a:ext cx="347870" cy="4075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0FB0417C-799B-47B8-BAA6-1D400C10337C}"/>
              </a:ext>
            </a:extLst>
          </p:cNvPr>
          <p:cNvCxnSpPr>
            <a:cxnSpLocks/>
          </p:cNvCxnSpPr>
          <p:nvPr/>
        </p:nvCxnSpPr>
        <p:spPr>
          <a:xfrm>
            <a:off x="6806648" y="6012656"/>
            <a:ext cx="347870" cy="4075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2937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97F8E8D-FBBC-46CA-919B-F8405D2A91CB}"/>
              </a:ext>
            </a:extLst>
          </p:cNvPr>
          <p:cNvSpPr txBox="1">
            <a:spLocks/>
          </p:cNvSpPr>
          <p:nvPr/>
        </p:nvSpPr>
        <p:spPr>
          <a:xfrm>
            <a:off x="838200" y="-16158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Просмотр результатов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D6C1AC1-CC21-4987-B9E0-515DF947A3CD}"/>
              </a:ext>
            </a:extLst>
          </p:cNvPr>
          <p:cNvSpPr txBox="1">
            <a:spLocks/>
          </p:cNvSpPr>
          <p:nvPr/>
        </p:nvSpPr>
        <p:spPr>
          <a:xfrm>
            <a:off x="192155" y="766417"/>
            <a:ext cx="11903767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228600" indent="-2286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b="1" dirty="0"/>
              <a:t>Зайдите в раздел «Заказы», </a:t>
            </a:r>
            <a:r>
              <a:rPr lang="ru-RU" dirty="0"/>
              <a:t>выберите класс и предмет </a:t>
            </a:r>
          </a:p>
          <a:p>
            <a:r>
              <a:rPr lang="ru-RU" b="1" dirty="0"/>
              <a:t>Ссылки на результаты будут появляться в карточках назначенных уроков </a:t>
            </a:r>
          </a:p>
          <a:p>
            <a:r>
              <a:rPr lang="ru-RU" dirty="0"/>
              <a:t>Ссылка добавится, как только хотя бы один ученик выполнит задание </a:t>
            </a:r>
          </a:p>
          <a:p>
            <a:r>
              <a:rPr lang="ru-RU" dirty="0"/>
              <a:t>Новые результаты можно проверить по этой же ссылке</a:t>
            </a:r>
          </a:p>
        </p:txBody>
      </p:sp>
    </p:spTree>
    <p:extLst>
      <p:ext uri="{BB962C8B-B14F-4D97-AF65-F5344CB8AC3E}">
        <p14:creationId xmlns:p14="http://schemas.microsoft.com/office/powerpoint/2010/main" val="32417095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F7C327B-BB57-49A1-A3FB-844C0989AD3E}"/>
              </a:ext>
            </a:extLst>
          </p:cNvPr>
          <p:cNvSpPr txBox="1">
            <a:spLocks/>
          </p:cNvSpPr>
          <p:nvPr/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b="1" dirty="0"/>
              <a:t>Просмотр результатов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5A8F6170-7C86-4BBC-A225-FF6019D66AFF}"/>
              </a:ext>
            </a:extLst>
          </p:cNvPr>
          <p:cNvSpPr txBox="1">
            <a:spLocks/>
          </p:cNvSpPr>
          <p:nvPr/>
        </p:nvSpPr>
        <p:spPr>
          <a:xfrm>
            <a:off x="0" y="925444"/>
            <a:ext cx="121920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228600" indent="-2286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b="1" dirty="0"/>
              <a:t>Результаты</a:t>
            </a:r>
            <a:r>
              <a:rPr lang="ru-RU" dirty="0"/>
              <a:t> по ученикам </a:t>
            </a:r>
            <a:r>
              <a:rPr lang="ru-RU" b="1" dirty="0"/>
              <a:t>могут</a:t>
            </a:r>
            <a:r>
              <a:rPr lang="ru-RU" dirty="0"/>
              <a:t> </a:t>
            </a:r>
            <a:r>
              <a:rPr lang="ru-RU" b="1" dirty="0"/>
              <a:t>быть</a:t>
            </a:r>
            <a:r>
              <a:rPr lang="ru-RU" dirty="0"/>
              <a:t> представлены </a:t>
            </a:r>
            <a:r>
              <a:rPr lang="ru-RU" b="1" dirty="0"/>
              <a:t>как</a:t>
            </a:r>
            <a:r>
              <a:rPr lang="ru-RU" dirty="0"/>
              <a:t> </a:t>
            </a:r>
            <a:r>
              <a:rPr lang="ru-RU" b="1" dirty="0"/>
              <a:t>измеримые</a:t>
            </a:r>
            <a:r>
              <a:rPr lang="ru-RU" dirty="0"/>
              <a:t> </a:t>
            </a:r>
            <a:r>
              <a:rPr lang="ru-RU" b="1" dirty="0"/>
              <a:t>или</a:t>
            </a:r>
            <a:r>
              <a:rPr lang="ru-RU" dirty="0"/>
              <a:t> </a:t>
            </a:r>
            <a:r>
              <a:rPr lang="ru-RU" b="1" dirty="0"/>
              <a:t>неизмеримые</a:t>
            </a:r>
            <a:r>
              <a:rPr lang="ru-RU" dirty="0"/>
              <a:t>. </a:t>
            </a:r>
          </a:p>
          <a:p>
            <a:r>
              <a:rPr lang="ru-RU" dirty="0"/>
              <a:t>Также </a:t>
            </a:r>
            <a:r>
              <a:rPr lang="ru-RU" b="1" dirty="0"/>
              <a:t>можно</a:t>
            </a:r>
            <a:r>
              <a:rPr lang="ru-RU" dirty="0"/>
              <a:t> </a:t>
            </a:r>
            <a:r>
              <a:rPr lang="ru-RU" b="1" dirty="0"/>
              <a:t>настроить</a:t>
            </a:r>
            <a:r>
              <a:rPr lang="ru-RU" dirty="0"/>
              <a:t> </a:t>
            </a:r>
            <a:r>
              <a:rPr lang="ru-RU" b="1" dirty="0"/>
              <a:t>способ</a:t>
            </a:r>
            <a:r>
              <a:rPr lang="ru-RU" dirty="0"/>
              <a:t> </a:t>
            </a:r>
            <a:r>
              <a:rPr lang="ru-RU" b="1" dirty="0"/>
              <a:t>просмотра</a:t>
            </a:r>
            <a:r>
              <a:rPr lang="ru-RU" dirty="0"/>
              <a:t> </a:t>
            </a:r>
            <a:r>
              <a:rPr lang="ru-RU" b="1" dirty="0"/>
              <a:t>информации</a:t>
            </a:r>
            <a:r>
              <a:rPr lang="ru-RU" dirty="0"/>
              <a:t>: по результату или алфавиту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97FEA65-632F-49A1-A145-71C66A25D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851703"/>
            <a:ext cx="109728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36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Аналитика по ученикам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980237C0-2551-4E6F-8B0C-9F59745C0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26" y="3821492"/>
            <a:ext cx="12135273" cy="154076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Зайдите во вкладку «Аналитика» и выберите статистику «По ученикам»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811ABFE-108E-4CD4-A14E-CA2021FE5C62}"/>
              </a:ext>
            </a:extLst>
          </p:cNvPr>
          <p:cNvSpPr txBox="1">
            <a:spLocks/>
          </p:cNvSpPr>
          <p:nvPr/>
        </p:nvSpPr>
        <p:spPr>
          <a:xfrm>
            <a:off x="1981200" y="462775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Аналитика по классу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27D0D0ED-33DD-432F-B0E5-87F4866DD04F}"/>
              </a:ext>
            </a:extLst>
          </p:cNvPr>
          <p:cNvSpPr txBox="1">
            <a:spLocks/>
          </p:cNvSpPr>
          <p:nvPr/>
        </p:nvSpPr>
        <p:spPr>
          <a:xfrm>
            <a:off x="56727" y="5769455"/>
            <a:ext cx="12192000" cy="1540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Зайдите во вкладку «Аналитика» и выберите статистику «По классу»</a:t>
            </a:r>
          </a:p>
        </p:txBody>
      </p:sp>
    </p:spTree>
    <p:extLst>
      <p:ext uri="{BB962C8B-B14F-4D97-AF65-F5344CB8AC3E}">
        <p14:creationId xmlns:p14="http://schemas.microsoft.com/office/powerpoint/2010/main" val="35554200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BAA5DA-88BA-4B10-BC7A-C2C9FB946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0A9181-16D6-4DF6-9062-8CA076C1E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991F969-20ED-490A-9384-EACB66CC9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109"/>
            <a:ext cx="12201572" cy="7240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1247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94B220F-E2F7-440C-8A52-9CDAB7AA27CE}"/>
              </a:ext>
            </a:extLst>
          </p:cNvPr>
          <p:cNvSpPr txBox="1">
            <a:spLocks/>
          </p:cNvSpPr>
          <p:nvPr/>
        </p:nvSpPr>
        <p:spPr>
          <a:xfrm>
            <a:off x="609600" y="20009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Arial Black" panose="020B0A04020102020204" pitchFamily="34" charset="0"/>
                <a:cs typeface="Times New Roman" panose="02020603050405020304" pitchFamily="18" charset="0"/>
              </a:rPr>
              <a:t>Задание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3C766F35-D9EB-45D0-AF08-625B82664D76}"/>
              </a:ext>
            </a:extLst>
          </p:cNvPr>
          <p:cNvSpPr txBox="1">
            <a:spLocks/>
          </p:cNvSpPr>
          <p:nvPr/>
        </p:nvSpPr>
        <p:spPr>
          <a:xfrm>
            <a:off x="1130097" y="175295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  Зайти на платформу УБ ЦОК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  Выбрать подходящий урок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Выбрать материал для фронтальной работы в классе на уроке математики/русского языка на 16.04.2026 и добавить ссылку в журнал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2991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2492896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br>
              <a:rPr lang="ru-RU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811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54D4E12-6626-4630-A566-86AB1A139839}"/>
              </a:ext>
            </a:extLst>
          </p:cNvPr>
          <p:cNvSpPr txBox="1"/>
          <p:nvPr/>
        </p:nvSpPr>
        <p:spPr>
          <a:xfrm>
            <a:off x="0" y="1371546"/>
            <a:ext cx="12197443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Изучение нового материала: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показать видеоурок вместо собственного объяснения темы;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использовать интерактивную инфографику для визуализации сложных понятий.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3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Закрепление знаний: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дать интерактивные тренажёры на отработку навыков;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провести мини тест после объяснения темы.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1C0809-E03A-4FA8-81A7-8232CAF2B398}"/>
              </a:ext>
            </a:extLst>
          </p:cNvPr>
          <p:cNvSpPr txBox="1"/>
          <p:nvPr/>
        </p:nvSpPr>
        <p:spPr>
          <a:xfrm>
            <a:off x="708251" y="-437594"/>
            <a:ext cx="10775497" cy="2086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latin typeface="Arial Black" panose="020B0A040201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Для каких целей учитель может использовать задания из УБ ЦОК:</a:t>
            </a:r>
          </a:p>
        </p:txBody>
      </p:sp>
    </p:spTree>
    <p:extLst>
      <p:ext uri="{BB962C8B-B14F-4D97-AF65-F5344CB8AC3E}">
        <p14:creationId xmlns:p14="http://schemas.microsoft.com/office/powerpoint/2010/main" val="1173262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787090-6D0E-450E-B63F-6A46542CC739}"/>
              </a:ext>
            </a:extLst>
          </p:cNvPr>
          <p:cNvSpPr txBox="1"/>
          <p:nvPr/>
        </p:nvSpPr>
        <p:spPr>
          <a:xfrm>
            <a:off x="267380" y="1238268"/>
            <a:ext cx="11657240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Практическая работа: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предложить задание;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организовать работу с …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Контроль и оценка: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использовать готовые тесты для проверки знаний по теме;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выдать кейс задание с автоматической проверкой результата.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5579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6F32969-2848-418D-BA65-B76ED9D58609}"/>
              </a:ext>
            </a:extLst>
          </p:cNvPr>
          <p:cNvSpPr txBox="1"/>
          <p:nvPr/>
        </p:nvSpPr>
        <p:spPr>
          <a:xfrm>
            <a:off x="259216" y="1166842"/>
            <a:ext cx="11673568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 Дифференциация обучения:</a:t>
            </a:r>
            <a:endParaRPr lang="ru-RU" sz="32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для сильных учеников — усложнённые кейсы из УБ ЦОК;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для отстающих — дополнительные </a:t>
            </a:r>
            <a:r>
              <a:rPr lang="ru-RU" sz="32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видеообъяснения</a:t>
            </a:r>
            <a:r>
              <a:rPr lang="ru-RU" sz="3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и тренажёры базового уровня.</a:t>
            </a:r>
          </a:p>
          <a:p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 Самостоятельная работа:</a:t>
            </a:r>
            <a:endParaRPr lang="ru-RU" sz="32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задать просмотр видео и ответы на вопросы к следующему уроку;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предложить интерактивное задание на дом.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583958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1434</Words>
  <Application>Microsoft Office PowerPoint</Application>
  <PresentationFormat>Широкоэкранный</PresentationFormat>
  <Paragraphs>176</Paragraphs>
  <Slides>65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2" baseType="lpstr">
      <vt:lpstr>Arial</vt:lpstr>
      <vt:lpstr>Arial Black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Универсальная библиотека ЦОК </vt:lpstr>
      <vt:lpstr>Почему стоит использовать УБ ЦОК?</vt:lpstr>
      <vt:lpstr>Плюсы в использовании УБ ЦОК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попасть на платформу?</vt:lpstr>
      <vt:lpstr>Как попасть на платформу?</vt:lpstr>
      <vt:lpstr>Как попасть на платформу?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Создание своего курса</vt:lpstr>
      <vt:lpstr>Презентация PowerPoint</vt:lpstr>
      <vt:lpstr>Корзина</vt:lpstr>
      <vt:lpstr>Презентация PowerPoint</vt:lpstr>
      <vt:lpstr>Презентация PowerPoint</vt:lpstr>
      <vt:lpstr>Презентация PowerPoint</vt:lpstr>
      <vt:lpstr>Презентация PowerPoint</vt:lpstr>
      <vt:lpstr>Корзина</vt:lpstr>
      <vt:lpstr>Презентация PowerPoint</vt:lpstr>
      <vt:lpstr>Презентация PowerPoint</vt:lpstr>
      <vt:lpstr>Назначение контента ученикам для домашней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Аналитика по ученикам</vt:lpstr>
      <vt:lpstr>Презентация PowerPoint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</dc:creator>
  <cp:lastModifiedBy>Виктория</cp:lastModifiedBy>
  <cp:revision>8</cp:revision>
  <dcterms:created xsi:type="dcterms:W3CDTF">2026-04-05T21:26:12Z</dcterms:created>
  <dcterms:modified xsi:type="dcterms:W3CDTF">2026-04-13T20:29:12Z</dcterms:modified>
</cp:coreProperties>
</file>