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4"/>
  </p:notesMasterIdLst>
  <p:sldIdLst>
    <p:sldId id="2147381274" r:id="rId2"/>
    <p:sldId id="2147381278" r:id="rId3"/>
    <p:sldId id="2147381286" r:id="rId4"/>
    <p:sldId id="1133" r:id="rId5"/>
    <p:sldId id="2147381277" r:id="rId6"/>
    <p:sldId id="2147381279" r:id="rId7"/>
    <p:sldId id="2147381226" r:id="rId8"/>
    <p:sldId id="2147381275" r:id="rId9"/>
    <p:sldId id="2147381280" r:id="rId10"/>
    <p:sldId id="2147381283" r:id="rId11"/>
    <p:sldId id="2147381284" r:id="rId12"/>
    <p:sldId id="2147381285" r:id="rId13"/>
    <p:sldId id="2147381271" r:id="rId14"/>
    <p:sldId id="2147381230" r:id="rId15"/>
    <p:sldId id="2147381231" r:id="rId16"/>
    <p:sldId id="2147381232" r:id="rId17"/>
    <p:sldId id="2147381235" r:id="rId18"/>
    <p:sldId id="2147381249" r:id="rId19"/>
    <p:sldId id="2147381236" r:id="rId20"/>
    <p:sldId id="2147381250" r:id="rId21"/>
    <p:sldId id="2147381237" r:id="rId22"/>
    <p:sldId id="2147381238" r:id="rId23"/>
    <p:sldId id="2147381272" r:id="rId24"/>
    <p:sldId id="301" r:id="rId25"/>
    <p:sldId id="302" r:id="rId26"/>
    <p:sldId id="303" r:id="rId27"/>
    <p:sldId id="304" r:id="rId28"/>
    <p:sldId id="312" r:id="rId29"/>
    <p:sldId id="1129" r:id="rId30"/>
    <p:sldId id="2147381256" r:id="rId31"/>
    <p:sldId id="1122" r:id="rId32"/>
    <p:sldId id="1134" r:id="rId3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F4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15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EBE4AD-61A7-4660-911C-E2C5EAC2B205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47E663-1D78-402B-A6FA-79D7E9939B8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7131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Образ слайда 1">
            <a:extLst>
              <a:ext uri="{FF2B5EF4-FFF2-40B4-BE49-F238E27FC236}">
                <a16:creationId xmlns:a16="http://schemas.microsoft.com/office/drawing/2014/main" id="{EE991F40-75CD-4DFC-B69C-874426D6CB9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Заметки 2">
            <a:extLst>
              <a:ext uri="{FF2B5EF4-FFF2-40B4-BE49-F238E27FC236}">
                <a16:creationId xmlns:a16="http://schemas.microsoft.com/office/drawing/2014/main" id="{8CEC2694-4E1E-4802-9FD4-8DBB374F36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9156" name="Номер слайда 3">
            <a:extLst>
              <a:ext uri="{FF2B5EF4-FFF2-40B4-BE49-F238E27FC236}">
                <a16:creationId xmlns:a16="http://schemas.microsoft.com/office/drawing/2014/main" id="{74FD3754-C8C0-4D9B-AFC8-78A464172E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0131B9B5-5587-4062-B65D-B98ED6B4AD5D}" type="slidenum">
              <a:rPr lang="ru-RU" altLang="ru-RU" smtClean="0"/>
              <a:pPr/>
              <a:t>1</a:t>
            </a:fld>
            <a:endParaRPr lang="ru-RU" alt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511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586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7991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92563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05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70902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1220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293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216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56212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964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5828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2E4FF9-D28C-479D-A495-DE25910ADC36}" type="datetimeFigureOut">
              <a:rPr lang="ru-RU" smtClean="0"/>
              <a:t>20.10.2026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230A34-9CCA-4F1E-9CCC-DE8FB93EFAD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107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hyperlink" Target="https://forms.yandex.ru/u/69c51af24936397f97329341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hyperlink" Target="https://vmk.noo.viro35.ru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yandex.ru/u/674035b9c417f301831ebb0b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belyakova_nu@viro35.ru" TargetMode="External"/><Relationship Id="rId2" Type="http://schemas.openxmlformats.org/officeDocument/2006/relationships/hyperlink" Target="mailto:shadrina_nv@viro35.ru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lagireva_ua@viro35.ru" TargetMode="External"/><Relationship Id="rId5" Type="http://schemas.openxmlformats.org/officeDocument/2006/relationships/hyperlink" Target="mailto:chudova_ov@viro35.ru" TargetMode="External"/><Relationship Id="rId4" Type="http://schemas.openxmlformats.org/officeDocument/2006/relationships/hyperlink" Target="mailto:kokarevaza@viro.edu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F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object 2">
            <a:extLst>
              <a:ext uri="{FF2B5EF4-FFF2-40B4-BE49-F238E27FC236}">
                <a16:creationId xmlns:a16="http://schemas.microsoft.com/office/drawing/2014/main" id="{16F47EFB-2C5E-4E8E-8ACF-294686D3C64E}"/>
              </a:ext>
            </a:extLst>
          </p:cNvPr>
          <p:cNvGrpSpPr>
            <a:grpSpLocks/>
          </p:cNvGrpSpPr>
          <p:nvPr/>
        </p:nvGrpSpPr>
        <p:grpSpPr bwMode="auto">
          <a:xfrm>
            <a:off x="146052" y="0"/>
            <a:ext cx="2428875" cy="6858000"/>
            <a:chOff x="0" y="12"/>
            <a:chExt cx="2196465" cy="7560309"/>
          </a:xfrm>
        </p:grpSpPr>
        <p:sp>
          <p:nvSpPr>
            <p:cNvPr id="48152" name="object 3">
              <a:extLst>
                <a:ext uri="{FF2B5EF4-FFF2-40B4-BE49-F238E27FC236}">
                  <a16:creationId xmlns:a16="http://schemas.microsoft.com/office/drawing/2014/main" id="{F9D6E41F-B55A-446E-A980-68AEFF810E42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2"/>
              <a:ext cx="2196465" cy="7560309"/>
            </a:xfrm>
            <a:custGeom>
              <a:avLst/>
              <a:gdLst>
                <a:gd name="T0" fmla="*/ 2195995 w 2196465"/>
                <a:gd name="T1" fmla="*/ 0 h 7560309"/>
                <a:gd name="T2" fmla="*/ 0 w 2196465"/>
                <a:gd name="T3" fmla="*/ 0 h 7560309"/>
                <a:gd name="T4" fmla="*/ 0 w 2196465"/>
                <a:gd name="T5" fmla="*/ 7559992 h 7560309"/>
                <a:gd name="T6" fmla="*/ 2195995 w 2196465"/>
                <a:gd name="T7" fmla="*/ 7559992 h 7560309"/>
                <a:gd name="T8" fmla="*/ 2195995 w 2196465"/>
                <a:gd name="T9" fmla="*/ 0 h 75603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6465" h="7560309">
                  <a:moveTo>
                    <a:pt x="2195995" y="0"/>
                  </a:moveTo>
                  <a:lnTo>
                    <a:pt x="0" y="0"/>
                  </a:lnTo>
                  <a:lnTo>
                    <a:pt x="0" y="7559992"/>
                  </a:lnTo>
                  <a:lnTo>
                    <a:pt x="2195995" y="7559992"/>
                  </a:lnTo>
                  <a:lnTo>
                    <a:pt x="2195995" y="0"/>
                  </a:lnTo>
                  <a:close/>
                </a:path>
              </a:pathLst>
            </a:custGeom>
            <a:solidFill>
              <a:srgbClr val="363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pic>
          <p:nvPicPr>
            <p:cNvPr id="48153" name="object 4">
              <a:extLst>
                <a:ext uri="{FF2B5EF4-FFF2-40B4-BE49-F238E27FC236}">
                  <a16:creationId xmlns:a16="http://schemas.microsoft.com/office/drawing/2014/main" id="{206CE81A-5645-427B-9283-9B487C6B82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563" y="309392"/>
              <a:ext cx="1750436" cy="1442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object 6">
            <a:extLst>
              <a:ext uri="{FF2B5EF4-FFF2-40B4-BE49-F238E27FC236}">
                <a16:creationId xmlns:a16="http://schemas.microsoft.com/office/drawing/2014/main" id="{B4489659-A555-4C6C-BF27-79FA0A231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7738" y="2767013"/>
            <a:ext cx="45148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629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 </a:t>
            </a:r>
            <a:endParaRPr lang="ru-RU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48132" name="Группа 1">
            <a:extLst>
              <a:ext uri="{FF2B5EF4-FFF2-40B4-BE49-F238E27FC236}">
                <a16:creationId xmlns:a16="http://schemas.microsoft.com/office/drawing/2014/main" id="{39DCFEBF-A10C-4184-9D47-FDD838EA35B0}"/>
              </a:ext>
            </a:extLst>
          </p:cNvPr>
          <p:cNvGrpSpPr>
            <a:grpSpLocks/>
          </p:cNvGrpSpPr>
          <p:nvPr/>
        </p:nvGrpSpPr>
        <p:grpSpPr bwMode="auto">
          <a:xfrm>
            <a:off x="6707188" y="61913"/>
            <a:ext cx="2176462" cy="1014412"/>
            <a:chOff x="2855913" y="427038"/>
            <a:chExt cx="2347912" cy="876300"/>
          </a:xfrm>
        </p:grpSpPr>
        <p:pic>
          <p:nvPicPr>
            <p:cNvPr id="48139" name="object 8">
              <a:extLst>
                <a:ext uri="{FF2B5EF4-FFF2-40B4-BE49-F238E27FC236}">
                  <a16:creationId xmlns:a16="http://schemas.microsoft.com/office/drawing/2014/main" id="{66CA429F-B943-4BBE-8CB0-186CBE9CDD9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6450" y="1123950"/>
              <a:ext cx="1855788" cy="179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8140" name="object 9">
              <a:extLst>
                <a:ext uri="{FF2B5EF4-FFF2-40B4-BE49-F238E27FC236}">
                  <a16:creationId xmlns:a16="http://schemas.microsoft.com/office/drawing/2014/main" id="{1C7D5823-1CD3-41B5-976A-D330458889C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55913" y="590550"/>
              <a:ext cx="427037" cy="496888"/>
              <a:chOff x="2591993" y="840472"/>
              <a:chExt cx="499745" cy="580390"/>
            </a:xfrm>
          </p:grpSpPr>
          <p:sp>
            <p:nvSpPr>
              <p:cNvPr id="48150" name="object 10">
                <a:extLst>
                  <a:ext uri="{FF2B5EF4-FFF2-40B4-BE49-F238E27FC236}">
                    <a16:creationId xmlns:a16="http://schemas.microsoft.com/office/drawing/2014/main" id="{F4ECD305-5CE5-4934-B6FE-CD17058D97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993" y="840473"/>
                <a:ext cx="499745" cy="580390"/>
              </a:xfrm>
              <a:custGeom>
                <a:avLst/>
                <a:gdLst>
                  <a:gd name="T0" fmla="*/ 107124 w 499744"/>
                  <a:gd name="T1" fmla="*/ 0 h 580390"/>
                  <a:gd name="T2" fmla="*/ 0 w 499744"/>
                  <a:gd name="T3" fmla="*/ 0 h 580390"/>
                  <a:gd name="T4" fmla="*/ 0 w 499744"/>
                  <a:gd name="T5" fmla="*/ 384810 h 580390"/>
                  <a:gd name="T6" fmla="*/ 107124 w 499744"/>
                  <a:gd name="T7" fmla="*/ 384810 h 580390"/>
                  <a:gd name="T8" fmla="*/ 107124 w 499744"/>
                  <a:gd name="T9" fmla="*/ 0 h 580390"/>
                  <a:gd name="T10" fmla="*/ 435680 w 499744"/>
                  <a:gd name="T11" fmla="*/ 0 h 580390"/>
                  <a:gd name="T12" fmla="*/ 328556 w 499744"/>
                  <a:gd name="T13" fmla="*/ 0 h 580390"/>
                  <a:gd name="T14" fmla="*/ 328556 w 499744"/>
                  <a:gd name="T15" fmla="*/ 384810 h 580390"/>
                  <a:gd name="T16" fmla="*/ 435680 w 499744"/>
                  <a:gd name="T17" fmla="*/ 384810 h 580390"/>
                  <a:gd name="T18" fmla="*/ 435680 w 499744"/>
                  <a:gd name="T19" fmla="*/ 0 h 580390"/>
                  <a:gd name="T20" fmla="*/ 499231 w 499744"/>
                  <a:gd name="T21" fmla="*/ 384810 h 580390"/>
                  <a:gd name="T22" fmla="*/ 435769 w 499744"/>
                  <a:gd name="T23" fmla="*/ 384810 h 580390"/>
                  <a:gd name="T24" fmla="*/ 435769 w 499744"/>
                  <a:gd name="T25" fmla="*/ 477520 h 580390"/>
                  <a:gd name="T26" fmla="*/ 404972 w 499744"/>
                  <a:gd name="T27" fmla="*/ 477520 h 580390"/>
                  <a:gd name="T28" fmla="*/ 404972 w 499744"/>
                  <a:gd name="T29" fmla="*/ 580390 h 580390"/>
                  <a:gd name="T30" fmla="*/ 499231 w 499744"/>
                  <a:gd name="T31" fmla="*/ 580390 h 580390"/>
                  <a:gd name="T32" fmla="*/ 499231 w 499744"/>
                  <a:gd name="T33" fmla="*/ 477520 h 580390"/>
                  <a:gd name="T34" fmla="*/ 499231 w 499744"/>
                  <a:gd name="T35" fmla="*/ 384810 h 580390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499744" h="580390">
                    <a:moveTo>
                      <a:pt x="107124" y="0"/>
                    </a:moveTo>
                    <a:lnTo>
                      <a:pt x="0" y="0"/>
                    </a:lnTo>
                    <a:lnTo>
                      <a:pt x="0" y="384810"/>
                    </a:lnTo>
                    <a:lnTo>
                      <a:pt x="107124" y="384810"/>
                    </a:lnTo>
                    <a:lnTo>
                      <a:pt x="107124" y="0"/>
                    </a:lnTo>
                    <a:close/>
                  </a:path>
                  <a:path w="499744" h="580390">
                    <a:moveTo>
                      <a:pt x="435622" y="0"/>
                    </a:moveTo>
                    <a:lnTo>
                      <a:pt x="328498" y="0"/>
                    </a:lnTo>
                    <a:lnTo>
                      <a:pt x="328498" y="384810"/>
                    </a:lnTo>
                    <a:lnTo>
                      <a:pt x="435622" y="384810"/>
                    </a:lnTo>
                    <a:lnTo>
                      <a:pt x="435622" y="0"/>
                    </a:lnTo>
                    <a:close/>
                  </a:path>
                  <a:path w="499744" h="580390">
                    <a:moveTo>
                      <a:pt x="499173" y="384810"/>
                    </a:moveTo>
                    <a:lnTo>
                      <a:pt x="435711" y="384810"/>
                    </a:lnTo>
                    <a:lnTo>
                      <a:pt x="435711" y="477520"/>
                    </a:lnTo>
                    <a:lnTo>
                      <a:pt x="404914" y="477520"/>
                    </a:lnTo>
                    <a:lnTo>
                      <a:pt x="404914" y="580390"/>
                    </a:lnTo>
                    <a:lnTo>
                      <a:pt x="499173" y="580390"/>
                    </a:lnTo>
                    <a:lnTo>
                      <a:pt x="499173" y="477520"/>
                    </a:lnTo>
                    <a:lnTo>
                      <a:pt x="499173" y="384810"/>
                    </a:lnTo>
                    <a:close/>
                  </a:path>
                </a:pathLst>
              </a:custGeom>
              <a:solidFill>
                <a:srgbClr val="363B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48151" name="object 11">
                <a:extLst>
                  <a:ext uri="{FF2B5EF4-FFF2-40B4-BE49-F238E27FC236}">
                    <a16:creationId xmlns:a16="http://schemas.microsoft.com/office/drawing/2014/main" id="{7C8F5D67-25D1-422C-BF6C-E6C86E990D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993" y="1225575"/>
                <a:ext cx="436245" cy="92075"/>
              </a:xfrm>
              <a:custGeom>
                <a:avLst/>
                <a:gdLst>
                  <a:gd name="T0" fmla="*/ 435769 w 436244"/>
                  <a:gd name="T1" fmla="*/ 0 h 92075"/>
                  <a:gd name="T2" fmla="*/ 0 w 436244"/>
                  <a:gd name="T3" fmla="*/ 0 h 92075"/>
                  <a:gd name="T4" fmla="*/ 0 w 436244"/>
                  <a:gd name="T5" fmla="*/ 91859 h 92075"/>
                  <a:gd name="T6" fmla="*/ 435769 w 436244"/>
                  <a:gd name="T7" fmla="*/ 91859 h 92075"/>
                  <a:gd name="T8" fmla="*/ 435769 w 436244"/>
                  <a:gd name="T9" fmla="*/ 0 h 920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6244" h="92075">
                    <a:moveTo>
                      <a:pt x="435711" y="0"/>
                    </a:moveTo>
                    <a:lnTo>
                      <a:pt x="0" y="0"/>
                    </a:lnTo>
                    <a:lnTo>
                      <a:pt x="0" y="91859"/>
                    </a:lnTo>
                    <a:lnTo>
                      <a:pt x="435711" y="91859"/>
                    </a:lnTo>
                    <a:lnTo>
                      <a:pt x="435711" y="0"/>
                    </a:lnTo>
                    <a:close/>
                  </a:path>
                </a:pathLst>
              </a:custGeom>
              <a:solidFill>
                <a:srgbClr val="F15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48141" name="object 12">
              <a:extLst>
                <a:ext uri="{FF2B5EF4-FFF2-40B4-BE49-F238E27FC236}">
                  <a16:creationId xmlns:a16="http://schemas.microsoft.com/office/drawing/2014/main" id="{ED6A6D2C-F718-44FB-A42B-1A0DBC21E8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46450" y="592138"/>
              <a:ext cx="376238" cy="406400"/>
              <a:chOff x="3166186" y="841096"/>
              <a:chExt cx="438784" cy="476250"/>
            </a:xfrm>
          </p:grpSpPr>
          <p:sp>
            <p:nvSpPr>
              <p:cNvPr id="48148" name="object 13">
                <a:extLst>
                  <a:ext uri="{FF2B5EF4-FFF2-40B4-BE49-F238E27FC236}">
                    <a16:creationId xmlns:a16="http://schemas.microsoft.com/office/drawing/2014/main" id="{43F7F0CD-8572-41EB-84F1-D020C721BB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6186" y="841108"/>
                <a:ext cx="438784" cy="476250"/>
              </a:xfrm>
              <a:custGeom>
                <a:avLst/>
                <a:gdLst>
                  <a:gd name="T0" fmla="*/ 107111 w 438785"/>
                  <a:gd name="T1" fmla="*/ 284480 h 476250"/>
                  <a:gd name="T2" fmla="*/ 0 w 438785"/>
                  <a:gd name="T3" fmla="*/ 284480 h 476250"/>
                  <a:gd name="T4" fmla="*/ 0 w 438785"/>
                  <a:gd name="T5" fmla="*/ 476250 h 476250"/>
                  <a:gd name="T6" fmla="*/ 107111 w 438785"/>
                  <a:gd name="T7" fmla="*/ 476250 h 476250"/>
                  <a:gd name="T8" fmla="*/ 107111 w 438785"/>
                  <a:gd name="T9" fmla="*/ 284480 h 476250"/>
                  <a:gd name="T10" fmla="*/ 107111 w 438785"/>
                  <a:gd name="T11" fmla="*/ 0 h 476250"/>
                  <a:gd name="T12" fmla="*/ 0 w 438785"/>
                  <a:gd name="T13" fmla="*/ 0 h 476250"/>
                  <a:gd name="T14" fmla="*/ 0 w 438785"/>
                  <a:gd name="T15" fmla="*/ 191770 h 476250"/>
                  <a:gd name="T16" fmla="*/ 107111 w 438785"/>
                  <a:gd name="T17" fmla="*/ 191770 h 476250"/>
                  <a:gd name="T18" fmla="*/ 107111 w 438785"/>
                  <a:gd name="T19" fmla="*/ 0 h 476250"/>
                  <a:gd name="T20" fmla="*/ 438409 w 438785"/>
                  <a:gd name="T21" fmla="*/ 284480 h 476250"/>
                  <a:gd name="T22" fmla="*/ 331285 w 438785"/>
                  <a:gd name="T23" fmla="*/ 284480 h 476250"/>
                  <a:gd name="T24" fmla="*/ 331285 w 438785"/>
                  <a:gd name="T25" fmla="*/ 476250 h 476250"/>
                  <a:gd name="T26" fmla="*/ 438409 w 438785"/>
                  <a:gd name="T27" fmla="*/ 476250 h 476250"/>
                  <a:gd name="T28" fmla="*/ 438409 w 438785"/>
                  <a:gd name="T29" fmla="*/ 284480 h 476250"/>
                  <a:gd name="T30" fmla="*/ 438409 w 438785"/>
                  <a:gd name="T31" fmla="*/ 0 h 476250"/>
                  <a:gd name="T32" fmla="*/ 331285 w 438785"/>
                  <a:gd name="T33" fmla="*/ 0 h 476250"/>
                  <a:gd name="T34" fmla="*/ 331285 w 438785"/>
                  <a:gd name="T35" fmla="*/ 191770 h 476250"/>
                  <a:gd name="T36" fmla="*/ 438409 w 438785"/>
                  <a:gd name="T37" fmla="*/ 191770 h 476250"/>
                  <a:gd name="T38" fmla="*/ 438409 w 438785"/>
                  <a:gd name="T39" fmla="*/ 0 h 476250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38785" h="476250">
                    <a:moveTo>
                      <a:pt x="107111" y="284480"/>
                    </a:moveTo>
                    <a:lnTo>
                      <a:pt x="0" y="284480"/>
                    </a:lnTo>
                    <a:lnTo>
                      <a:pt x="0" y="476250"/>
                    </a:lnTo>
                    <a:lnTo>
                      <a:pt x="107111" y="476250"/>
                    </a:lnTo>
                    <a:lnTo>
                      <a:pt x="107111" y="284480"/>
                    </a:lnTo>
                    <a:close/>
                  </a:path>
                  <a:path w="438785" h="476250">
                    <a:moveTo>
                      <a:pt x="107111" y="0"/>
                    </a:moveTo>
                    <a:lnTo>
                      <a:pt x="0" y="0"/>
                    </a:lnTo>
                    <a:lnTo>
                      <a:pt x="0" y="191770"/>
                    </a:lnTo>
                    <a:lnTo>
                      <a:pt x="107111" y="191770"/>
                    </a:lnTo>
                    <a:lnTo>
                      <a:pt x="107111" y="0"/>
                    </a:lnTo>
                    <a:close/>
                  </a:path>
                  <a:path w="438785" h="476250">
                    <a:moveTo>
                      <a:pt x="438467" y="284480"/>
                    </a:moveTo>
                    <a:lnTo>
                      <a:pt x="331343" y="284480"/>
                    </a:lnTo>
                    <a:lnTo>
                      <a:pt x="331343" y="476250"/>
                    </a:lnTo>
                    <a:lnTo>
                      <a:pt x="438467" y="476250"/>
                    </a:lnTo>
                    <a:lnTo>
                      <a:pt x="438467" y="284480"/>
                    </a:lnTo>
                    <a:close/>
                  </a:path>
                  <a:path w="438785" h="476250">
                    <a:moveTo>
                      <a:pt x="438467" y="0"/>
                    </a:moveTo>
                    <a:lnTo>
                      <a:pt x="331343" y="0"/>
                    </a:lnTo>
                    <a:lnTo>
                      <a:pt x="331343" y="191770"/>
                    </a:lnTo>
                    <a:lnTo>
                      <a:pt x="438467" y="191770"/>
                    </a:lnTo>
                    <a:lnTo>
                      <a:pt x="438467" y="0"/>
                    </a:lnTo>
                    <a:close/>
                  </a:path>
                </a:pathLst>
              </a:custGeom>
              <a:solidFill>
                <a:srgbClr val="363B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48149" name="object 14">
                <a:extLst>
                  <a:ext uri="{FF2B5EF4-FFF2-40B4-BE49-F238E27FC236}">
                    <a16:creationId xmlns:a16="http://schemas.microsoft.com/office/drawing/2014/main" id="{6AFDB34D-1077-4793-9E7E-62FE501FA1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66186" y="1032992"/>
                <a:ext cx="438784" cy="92710"/>
              </a:xfrm>
              <a:custGeom>
                <a:avLst/>
                <a:gdLst>
                  <a:gd name="T0" fmla="*/ 438409 w 438785"/>
                  <a:gd name="T1" fmla="*/ 0 h 92709"/>
                  <a:gd name="T2" fmla="*/ 0 w 438785"/>
                  <a:gd name="T3" fmla="*/ 0 h 92709"/>
                  <a:gd name="T4" fmla="*/ 0 w 438785"/>
                  <a:gd name="T5" fmla="*/ 92602 h 92709"/>
                  <a:gd name="T6" fmla="*/ 438409 w 438785"/>
                  <a:gd name="T7" fmla="*/ 92602 h 92709"/>
                  <a:gd name="T8" fmla="*/ 438409 w 438785"/>
                  <a:gd name="T9" fmla="*/ 0 h 927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8785" h="92709">
                    <a:moveTo>
                      <a:pt x="438467" y="0"/>
                    </a:moveTo>
                    <a:lnTo>
                      <a:pt x="0" y="0"/>
                    </a:lnTo>
                    <a:lnTo>
                      <a:pt x="0" y="92544"/>
                    </a:lnTo>
                    <a:lnTo>
                      <a:pt x="438467" y="92544"/>
                    </a:lnTo>
                    <a:lnTo>
                      <a:pt x="438467" y="0"/>
                    </a:lnTo>
                    <a:close/>
                  </a:path>
                </a:pathLst>
              </a:custGeom>
              <a:solidFill>
                <a:srgbClr val="F15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grpSp>
          <p:nvGrpSpPr>
            <p:cNvPr id="48142" name="object 15">
              <a:extLst>
                <a:ext uri="{FF2B5EF4-FFF2-40B4-BE49-F238E27FC236}">
                  <a16:creationId xmlns:a16="http://schemas.microsoft.com/office/drawing/2014/main" id="{70DE8B28-412C-440B-88B6-7CF3D85AFD2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3175" y="592138"/>
              <a:ext cx="373063" cy="407987"/>
              <a:chOff x="3711790" y="841095"/>
              <a:chExt cx="434975" cy="476884"/>
            </a:xfrm>
          </p:grpSpPr>
          <p:sp>
            <p:nvSpPr>
              <p:cNvPr id="48146" name="object 16">
                <a:extLst>
                  <a:ext uri="{FF2B5EF4-FFF2-40B4-BE49-F238E27FC236}">
                    <a16:creationId xmlns:a16="http://schemas.microsoft.com/office/drawing/2014/main" id="{638F10D4-A93C-4A30-B129-7ECDED8485A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791" y="932624"/>
                <a:ext cx="434975" cy="384810"/>
              </a:xfrm>
              <a:custGeom>
                <a:avLst/>
                <a:gdLst>
                  <a:gd name="T0" fmla="*/ 107124 w 434975"/>
                  <a:gd name="T1" fmla="*/ 0 h 384809"/>
                  <a:gd name="T2" fmla="*/ 0 w 434975"/>
                  <a:gd name="T3" fmla="*/ 0 h 384809"/>
                  <a:gd name="T4" fmla="*/ 0 w 434975"/>
                  <a:gd name="T5" fmla="*/ 384868 h 384809"/>
                  <a:gd name="T6" fmla="*/ 107124 w 434975"/>
                  <a:gd name="T7" fmla="*/ 384868 h 384809"/>
                  <a:gd name="T8" fmla="*/ 107124 w 434975"/>
                  <a:gd name="T9" fmla="*/ 0 h 384809"/>
                  <a:gd name="T10" fmla="*/ 434898 w 434975"/>
                  <a:gd name="T11" fmla="*/ 0 h 384809"/>
                  <a:gd name="T12" fmla="*/ 328498 w 434975"/>
                  <a:gd name="T13" fmla="*/ 0 h 384809"/>
                  <a:gd name="T14" fmla="*/ 328498 w 434975"/>
                  <a:gd name="T15" fmla="*/ 384868 h 384809"/>
                  <a:gd name="T16" fmla="*/ 434898 w 434975"/>
                  <a:gd name="T17" fmla="*/ 384868 h 384809"/>
                  <a:gd name="T18" fmla="*/ 434898 w 434975"/>
                  <a:gd name="T19" fmla="*/ 0 h 38480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434975" h="384809">
                    <a:moveTo>
                      <a:pt x="107124" y="0"/>
                    </a:moveTo>
                    <a:lnTo>
                      <a:pt x="0" y="0"/>
                    </a:lnTo>
                    <a:lnTo>
                      <a:pt x="0" y="384810"/>
                    </a:lnTo>
                    <a:lnTo>
                      <a:pt x="107124" y="384810"/>
                    </a:lnTo>
                    <a:lnTo>
                      <a:pt x="107124" y="0"/>
                    </a:lnTo>
                    <a:close/>
                  </a:path>
                  <a:path w="434975" h="384809">
                    <a:moveTo>
                      <a:pt x="434898" y="0"/>
                    </a:moveTo>
                    <a:lnTo>
                      <a:pt x="328498" y="0"/>
                    </a:lnTo>
                    <a:lnTo>
                      <a:pt x="328498" y="384810"/>
                    </a:lnTo>
                    <a:lnTo>
                      <a:pt x="434898" y="384810"/>
                    </a:lnTo>
                    <a:lnTo>
                      <a:pt x="434898" y="0"/>
                    </a:lnTo>
                    <a:close/>
                  </a:path>
                </a:pathLst>
              </a:custGeom>
              <a:solidFill>
                <a:srgbClr val="363B5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ru-RU"/>
              </a:p>
            </p:txBody>
          </p:sp>
          <p:sp>
            <p:nvSpPr>
              <p:cNvPr id="48147" name="object 17">
                <a:extLst>
                  <a:ext uri="{FF2B5EF4-FFF2-40B4-BE49-F238E27FC236}">
                    <a16:creationId xmlns:a16="http://schemas.microsoft.com/office/drawing/2014/main" id="{D853C3AA-215A-40CD-B0D0-0915A3B5E6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11790" y="841095"/>
                <a:ext cx="434975" cy="92075"/>
              </a:xfrm>
              <a:custGeom>
                <a:avLst/>
                <a:gdLst>
                  <a:gd name="T0" fmla="*/ 434898 w 434975"/>
                  <a:gd name="T1" fmla="*/ 0 h 92075"/>
                  <a:gd name="T2" fmla="*/ 0 w 434975"/>
                  <a:gd name="T3" fmla="*/ 0 h 92075"/>
                  <a:gd name="T4" fmla="*/ 0 w 434975"/>
                  <a:gd name="T5" fmla="*/ 91859 h 92075"/>
                  <a:gd name="T6" fmla="*/ 434898 w 434975"/>
                  <a:gd name="T7" fmla="*/ 91859 h 92075"/>
                  <a:gd name="T8" fmla="*/ 434898 w 434975"/>
                  <a:gd name="T9" fmla="*/ 0 h 9207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4975" h="92075">
                    <a:moveTo>
                      <a:pt x="434898" y="0"/>
                    </a:moveTo>
                    <a:lnTo>
                      <a:pt x="0" y="0"/>
                    </a:lnTo>
                    <a:lnTo>
                      <a:pt x="0" y="91859"/>
                    </a:lnTo>
                    <a:lnTo>
                      <a:pt x="434898" y="91859"/>
                    </a:lnTo>
                    <a:lnTo>
                      <a:pt x="434898" y="0"/>
                    </a:lnTo>
                    <a:close/>
                  </a:path>
                </a:pathLst>
              </a:custGeom>
              <a:solidFill>
                <a:srgbClr val="F15B4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endParaRPr lang="ru-RU"/>
              </a:p>
            </p:txBody>
          </p:sp>
        </p:grpSp>
        <p:sp>
          <p:nvSpPr>
            <p:cNvPr id="48143" name="object 18">
              <a:extLst>
                <a:ext uri="{FF2B5EF4-FFF2-40B4-BE49-F238E27FC236}">
                  <a16:creationId xmlns:a16="http://schemas.microsoft.com/office/drawing/2014/main" id="{A9AFD9DE-1216-48D8-8D0F-30A9AE87C6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725" y="592138"/>
              <a:ext cx="373063" cy="406400"/>
            </a:xfrm>
            <a:custGeom>
              <a:avLst/>
              <a:gdLst>
                <a:gd name="T0" fmla="*/ 59 w 434975"/>
                <a:gd name="T1" fmla="*/ 0 h 476250"/>
                <a:gd name="T2" fmla="*/ 0 w 434975"/>
                <a:gd name="T3" fmla="*/ 0 h 476250"/>
                <a:gd name="T4" fmla="*/ 0 w 434975"/>
                <a:gd name="T5" fmla="*/ 9 h 476250"/>
                <a:gd name="T6" fmla="*/ 0 w 434975"/>
                <a:gd name="T7" fmla="*/ 49 h 476250"/>
                <a:gd name="T8" fmla="*/ 15 w 434975"/>
                <a:gd name="T9" fmla="*/ 49 h 476250"/>
                <a:gd name="T10" fmla="*/ 15 w 434975"/>
                <a:gd name="T11" fmla="*/ 9 h 476250"/>
                <a:gd name="T12" fmla="*/ 44 w 434975"/>
                <a:gd name="T13" fmla="*/ 9 h 476250"/>
                <a:gd name="T14" fmla="*/ 44 w 434975"/>
                <a:gd name="T15" fmla="*/ 49 h 476250"/>
                <a:gd name="T16" fmla="*/ 59 w 434975"/>
                <a:gd name="T17" fmla="*/ 49 h 476250"/>
                <a:gd name="T18" fmla="*/ 59 w 434975"/>
                <a:gd name="T19" fmla="*/ 9 h 476250"/>
                <a:gd name="T20" fmla="*/ 59 w 434975"/>
                <a:gd name="T21" fmla="*/ 0 h 47625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434975" h="476250">
                  <a:moveTo>
                    <a:pt x="434898" y="0"/>
                  </a:moveTo>
                  <a:lnTo>
                    <a:pt x="0" y="0"/>
                  </a:lnTo>
                  <a:lnTo>
                    <a:pt x="0" y="91440"/>
                  </a:lnTo>
                  <a:lnTo>
                    <a:pt x="0" y="476250"/>
                  </a:lnTo>
                  <a:lnTo>
                    <a:pt x="107124" y="476250"/>
                  </a:lnTo>
                  <a:lnTo>
                    <a:pt x="107124" y="91440"/>
                  </a:lnTo>
                  <a:lnTo>
                    <a:pt x="328498" y="91440"/>
                  </a:lnTo>
                  <a:lnTo>
                    <a:pt x="328498" y="476250"/>
                  </a:lnTo>
                  <a:lnTo>
                    <a:pt x="434898" y="476250"/>
                  </a:lnTo>
                  <a:lnTo>
                    <a:pt x="434898" y="91440"/>
                  </a:lnTo>
                  <a:lnTo>
                    <a:pt x="434898" y="0"/>
                  </a:lnTo>
                  <a:close/>
                </a:path>
              </a:pathLst>
            </a:custGeom>
            <a:solidFill>
              <a:srgbClr val="363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48144" name="object 19">
              <a:extLst>
                <a:ext uri="{FF2B5EF4-FFF2-40B4-BE49-F238E27FC236}">
                  <a16:creationId xmlns:a16="http://schemas.microsoft.com/office/drawing/2014/main" id="{2E638D03-C4F0-4FA5-91E4-AACB8AE9D5DC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275" y="592138"/>
              <a:ext cx="463550" cy="407987"/>
            </a:xfrm>
            <a:custGeom>
              <a:avLst/>
              <a:gdLst>
                <a:gd name="T0" fmla="*/ 69 w 541020"/>
                <a:gd name="T1" fmla="*/ 0 h 476884"/>
                <a:gd name="T2" fmla="*/ 57 w 541020"/>
                <a:gd name="T3" fmla="*/ 0 h 476884"/>
                <a:gd name="T4" fmla="*/ 34 w 541020"/>
                <a:gd name="T5" fmla="*/ 28 h 476884"/>
                <a:gd name="T6" fmla="*/ 13 w 541020"/>
                <a:gd name="T7" fmla="*/ 0 h 476884"/>
                <a:gd name="T8" fmla="*/ 0 w 541020"/>
                <a:gd name="T9" fmla="*/ 0 h 476884"/>
                <a:gd name="T10" fmla="*/ 0 w 541020"/>
                <a:gd name="T11" fmla="*/ 56 h 476884"/>
                <a:gd name="T12" fmla="*/ 13 w 541020"/>
                <a:gd name="T13" fmla="*/ 56 h 476884"/>
                <a:gd name="T14" fmla="*/ 13 w 541020"/>
                <a:gd name="T15" fmla="*/ 21 h 476884"/>
                <a:gd name="T16" fmla="*/ 31 w 541020"/>
                <a:gd name="T17" fmla="*/ 44 h 476884"/>
                <a:gd name="T18" fmla="*/ 39 w 541020"/>
                <a:gd name="T19" fmla="*/ 44 h 476884"/>
                <a:gd name="T20" fmla="*/ 56 w 541020"/>
                <a:gd name="T21" fmla="*/ 21 h 476884"/>
                <a:gd name="T22" fmla="*/ 56 w 541020"/>
                <a:gd name="T23" fmla="*/ 56 h 476884"/>
                <a:gd name="T24" fmla="*/ 69 w 541020"/>
                <a:gd name="T25" fmla="*/ 56 h 476884"/>
                <a:gd name="T26" fmla="*/ 69 w 541020"/>
                <a:gd name="T27" fmla="*/ 0 h 47688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541020" h="476884">
                  <a:moveTo>
                    <a:pt x="540588" y="0"/>
                  </a:moveTo>
                  <a:lnTo>
                    <a:pt x="441324" y="0"/>
                  </a:lnTo>
                  <a:lnTo>
                    <a:pt x="270649" y="247700"/>
                  </a:lnTo>
                  <a:lnTo>
                    <a:pt x="99263" y="0"/>
                  </a:lnTo>
                  <a:lnTo>
                    <a:pt x="0" y="0"/>
                  </a:lnTo>
                  <a:lnTo>
                    <a:pt x="0" y="476338"/>
                  </a:lnTo>
                  <a:lnTo>
                    <a:pt x="107111" y="476338"/>
                  </a:lnTo>
                  <a:lnTo>
                    <a:pt x="107111" y="182372"/>
                  </a:lnTo>
                  <a:lnTo>
                    <a:pt x="239229" y="374269"/>
                  </a:lnTo>
                  <a:lnTo>
                    <a:pt x="301358" y="374269"/>
                  </a:lnTo>
                  <a:lnTo>
                    <a:pt x="433463" y="183057"/>
                  </a:lnTo>
                  <a:lnTo>
                    <a:pt x="433463" y="476338"/>
                  </a:lnTo>
                  <a:lnTo>
                    <a:pt x="540588" y="476338"/>
                  </a:lnTo>
                  <a:lnTo>
                    <a:pt x="540588" y="0"/>
                  </a:lnTo>
                  <a:close/>
                </a:path>
              </a:pathLst>
            </a:custGeom>
            <a:solidFill>
              <a:srgbClr val="363B5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  <p:sp>
          <p:nvSpPr>
            <p:cNvPr id="48145" name="object 20">
              <a:extLst>
                <a:ext uri="{FF2B5EF4-FFF2-40B4-BE49-F238E27FC236}">
                  <a16:creationId xmlns:a16="http://schemas.microsoft.com/office/drawing/2014/main" id="{21AB33A9-FCB2-43C1-A5C4-DE3363163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6725" y="427038"/>
              <a:ext cx="373063" cy="79375"/>
            </a:xfrm>
            <a:custGeom>
              <a:avLst/>
              <a:gdLst>
                <a:gd name="T0" fmla="*/ 59 w 434975"/>
                <a:gd name="T1" fmla="*/ 0 h 93345"/>
                <a:gd name="T2" fmla="*/ 0 w 434975"/>
                <a:gd name="T3" fmla="*/ 0 h 93345"/>
                <a:gd name="T4" fmla="*/ 0 w 434975"/>
                <a:gd name="T5" fmla="*/ 8 h 93345"/>
                <a:gd name="T6" fmla="*/ 59 w 434975"/>
                <a:gd name="T7" fmla="*/ 8 h 93345"/>
                <a:gd name="T8" fmla="*/ 59 w 434975"/>
                <a:gd name="T9" fmla="*/ 0 h 933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4975" h="93345">
                  <a:moveTo>
                    <a:pt x="434898" y="0"/>
                  </a:moveTo>
                  <a:lnTo>
                    <a:pt x="0" y="0"/>
                  </a:lnTo>
                  <a:lnTo>
                    <a:pt x="0" y="93065"/>
                  </a:lnTo>
                  <a:lnTo>
                    <a:pt x="434898" y="93065"/>
                  </a:lnTo>
                  <a:lnTo>
                    <a:pt x="434898" y="0"/>
                  </a:lnTo>
                  <a:close/>
                </a:path>
              </a:pathLst>
            </a:custGeom>
            <a:solidFill>
              <a:srgbClr val="F15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endParaRPr lang="ru-RU"/>
            </a:p>
          </p:txBody>
        </p:sp>
      </p:grpSp>
      <p:pic>
        <p:nvPicPr>
          <p:cNvPr id="48133" name="Рисунок 19">
            <a:extLst>
              <a:ext uri="{FF2B5EF4-FFF2-40B4-BE49-F238E27FC236}">
                <a16:creationId xmlns:a16="http://schemas.microsoft.com/office/drawing/2014/main" id="{4B3254E7-997B-4BA1-9C77-95A67D1035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8" y="5776913"/>
            <a:ext cx="2106612" cy="80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Рамка 21">
            <a:extLst>
              <a:ext uri="{FF2B5EF4-FFF2-40B4-BE49-F238E27FC236}">
                <a16:creationId xmlns:a16="http://schemas.microsoft.com/office/drawing/2014/main" id="{3F31FB13-EBF9-420F-A696-A552BDC798B1}"/>
              </a:ext>
            </a:extLst>
          </p:cNvPr>
          <p:cNvSpPr/>
          <p:nvPr/>
        </p:nvSpPr>
        <p:spPr>
          <a:xfrm>
            <a:off x="3024188" y="2211390"/>
            <a:ext cx="5314950" cy="3221037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3" name="Рамка 22">
            <a:extLst>
              <a:ext uri="{FF2B5EF4-FFF2-40B4-BE49-F238E27FC236}">
                <a16:creationId xmlns:a16="http://schemas.microsoft.com/office/drawing/2014/main" id="{DF9C55F7-0EB2-4748-BFA5-A3737505F5B9}"/>
              </a:ext>
            </a:extLst>
          </p:cNvPr>
          <p:cNvSpPr/>
          <p:nvPr/>
        </p:nvSpPr>
        <p:spPr>
          <a:xfrm>
            <a:off x="3159125" y="2333625"/>
            <a:ext cx="5314950" cy="3221038"/>
          </a:xfrm>
          <a:prstGeom prst="frame">
            <a:avLst>
              <a:gd name="adj1" fmla="val 58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06ACD86-5E8B-40B2-8A47-2F2566A1A028}"/>
              </a:ext>
            </a:extLst>
          </p:cNvPr>
          <p:cNvSpPr/>
          <p:nvPr/>
        </p:nvSpPr>
        <p:spPr>
          <a:xfrm>
            <a:off x="4067177" y="4108452"/>
            <a:ext cx="4271963" cy="4619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8137" name="Прямоугольник 2">
            <a:extLst>
              <a:ext uri="{FF2B5EF4-FFF2-40B4-BE49-F238E27FC236}">
                <a16:creationId xmlns:a16="http://schemas.microsoft.com/office/drawing/2014/main" id="{02B44BCC-44F2-4C4D-BA11-5BF4115B8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979" y="3046413"/>
            <a:ext cx="445739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ts val="600"/>
              </a:spcAft>
              <a:buNone/>
              <a:defRPr/>
            </a:pPr>
            <a:r>
              <a:rPr lang="ru-RU" altLang="ru-RU" sz="24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24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5" name="object 21">
            <a:extLst>
              <a:ext uri="{FF2B5EF4-FFF2-40B4-BE49-F238E27FC236}">
                <a16:creationId xmlns:a16="http://schemas.microsoft.com/office/drawing/2014/main" id="{37642B7C-586F-475A-B827-B12B0B06C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8000" y="5788027"/>
            <a:ext cx="2865438" cy="758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19955" rIns="0" bIns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</a:rPr>
              <a:t>Чудова Ольга Владимировна, старший методист сектора начального образования ЦНППМПР  в г. Вологда АОУ ВО ДПО «ВИРО»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659136F-8CE9-4BCF-81D0-5E9C7937EFA9}"/>
              </a:ext>
            </a:extLst>
          </p:cNvPr>
          <p:cNvSpPr/>
          <p:nvPr/>
        </p:nvSpPr>
        <p:spPr>
          <a:xfrm>
            <a:off x="3530600" y="3077560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Материалы УБ ЦОК как инструменты для мотивации, наглядности и расширения содержания. Конструируем урок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в начальной школе. 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">
            <a:extLst>
              <a:ext uri="{FF2B5EF4-FFF2-40B4-BE49-F238E27FC236}">
                <a16:creationId xmlns:a16="http://schemas.microsoft.com/office/drawing/2014/main" id="{BF60F360-4239-436F-A4A7-FD388E9B5B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40" y="91757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ПРОГРАММА</a:t>
            </a:r>
            <a:endParaRPr lang="ru-RU" altLang="ru-RU" sz="1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07D23C19-8FE0-4F9A-8091-3891FD8776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800128"/>
              </p:ext>
            </p:extLst>
          </p:nvPr>
        </p:nvGraphicFramePr>
        <p:xfrm>
          <a:off x="554037" y="1650921"/>
          <a:ext cx="7961311" cy="405384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273810">
                  <a:extLst>
                    <a:ext uri="{9D8B030D-6E8A-4147-A177-3AD203B41FA5}">
                      <a16:colId xmlns:a16="http://schemas.microsoft.com/office/drawing/2014/main" val="2529308770"/>
                    </a:ext>
                  </a:extLst>
                </a:gridCol>
                <a:gridCol w="6687501">
                  <a:extLst>
                    <a:ext uri="{9D8B030D-6E8A-4147-A177-3AD203B41FA5}">
                      <a16:colId xmlns:a16="http://schemas.microsoft.com/office/drawing/2014/main" val="297373059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4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Содержание деятельности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14710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11.00-11.10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Регистрация участников</a:t>
                      </a:r>
                      <a:endParaRPr lang="ru-RU" sz="14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635028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11.10 –11.20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Открытие. Анонс программы семинара. Представление участников.   </a:t>
                      </a:r>
                      <a:endParaRPr lang="ru-RU" sz="14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95212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11.20.- 12.00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spc="-5" dirty="0">
                          <a:effectLst/>
                          <a:latin typeface="Century Gothic" panose="020B0502020202020204" pitchFamily="34" charset="0"/>
                        </a:rPr>
                        <a:t>Мотивационная сессия «Материалы УБ ЦОК как верифицированный инструментарий для реализации требований федеральных рабочих программ»</a:t>
                      </a:r>
                      <a:endParaRPr lang="ru-RU" sz="1400" b="1" dirty="0">
                        <a:solidFill>
                          <a:srgbClr val="00A0FF"/>
                        </a:solidFill>
                        <a:effectLst/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7771407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12.00 – 12.20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400" spc="-5" dirty="0">
                          <a:effectLst/>
                          <a:latin typeface="Century Gothic" panose="020B0502020202020204" pitchFamily="34" charset="0"/>
                        </a:rPr>
                        <a:t>Техническая сессия «Особенности входа в УБ ЦОК в 2026-2027 учебном году»</a:t>
                      </a: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endParaRPr lang="ru-RU" sz="1400" b="1" dirty="0">
                        <a:solidFill>
                          <a:srgbClr val="00A0FF"/>
                        </a:solidFill>
                        <a:effectLst/>
                        <a:latin typeface="Century Gothic" panose="020B0502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130836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12.20 -13.00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Практическая сессия «Фильтрация и выбор контента. Формирование заказа. Создание ссылок для фронтальной работы в режиме доступа «мне». Содержательный анализ выбранного контента. Конструирование учебных ситуаций»</a:t>
                      </a:r>
                      <a:endParaRPr lang="ru-RU" sz="14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22845895"/>
                  </a:ext>
                </a:extLst>
              </a:tr>
              <a:tr h="444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13.00-13.45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Обед </a:t>
                      </a:r>
                      <a:endParaRPr lang="ru-RU" sz="1400" b="1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94905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13.45-15.00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Практическая сессия «Создание ссылок в режиме доступа «ученику/нескольким ученикам». Содержательный анализ контента. Моделирование учебных ситуаций».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88455336"/>
                  </a:ext>
                </a:extLst>
              </a:tr>
              <a:tr h="774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Century Gothic" panose="020B0502020202020204" pitchFamily="34" charset="0"/>
                        </a:rPr>
                        <a:t>15.00-15.30</a:t>
                      </a:r>
                      <a:endParaRPr lang="ru-RU" sz="1400" b="1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Century Gothic" panose="020B0502020202020204" pitchFamily="34" charset="0"/>
                        </a:rPr>
                        <a:t>Партнёрская онлайн-сессия «Дидактический потенциал материалов УБ ЦОК в начальной школе: мотивационный, наглядный и содержательный аспекты»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697610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89058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51F3D2E-1D7C-4435-B73D-06AE405AAA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938" y="476018"/>
            <a:ext cx="7275512" cy="11529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FDB67FD-349D-4D0F-9858-6384CEF04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113" y="1924986"/>
            <a:ext cx="7763774" cy="252137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DEEACAF-DFC6-431A-AE51-C6D973723D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113" y="4915067"/>
            <a:ext cx="7763774" cy="1200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01140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FA07C89-8773-4E62-A45C-5EFBF9C52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840" y="897632"/>
            <a:ext cx="7341003" cy="504279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1">
            <a:extLst>
              <a:ext uri="{FF2B5EF4-FFF2-40B4-BE49-F238E27FC236}">
                <a16:creationId xmlns:a16="http://schemas.microsoft.com/office/drawing/2014/main" id="{56B2C876-8130-4697-BE77-2843E19E18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598" y="379413"/>
            <a:ext cx="4702175" cy="260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Рисунок 1">
            <a:extLst>
              <a:ext uri="{FF2B5EF4-FFF2-40B4-BE49-F238E27FC236}">
                <a16:creationId xmlns:a16="http://schemas.microsoft.com/office/drawing/2014/main" id="{1007F4C5-232A-439A-BD9F-DD160AAA0E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628" b="50513"/>
          <a:stretch/>
        </p:blipFill>
        <p:spPr bwMode="auto">
          <a:xfrm>
            <a:off x="648928" y="3286664"/>
            <a:ext cx="5270647" cy="1138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Рисунок 3">
            <a:extLst>
              <a:ext uri="{FF2B5EF4-FFF2-40B4-BE49-F238E27FC236}">
                <a16:creationId xmlns:a16="http://schemas.microsoft.com/office/drawing/2014/main" id="{7AD7C3D3-1638-4645-8DAC-9CBAFB584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414" y="4812817"/>
            <a:ext cx="5161936" cy="1395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414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E7F2114-BC62-448D-A248-2AFEB16A08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23" y="917575"/>
            <a:ext cx="7982908" cy="5198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0789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BD6AF2-1757-4B70-85FA-4837598D68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61" b="44584"/>
          <a:stretch/>
        </p:blipFill>
        <p:spPr>
          <a:xfrm>
            <a:off x="1031647" y="447359"/>
            <a:ext cx="6629705" cy="203561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83B1D74-4BCD-4259-9915-7619AF457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378" y="454764"/>
            <a:ext cx="1166993" cy="65913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C64D20F-2001-44AE-89D1-7AA69973FC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378" y="2628709"/>
            <a:ext cx="6385974" cy="3498112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FC3B249-82D4-4785-B36E-E9E7E9238312}"/>
              </a:ext>
            </a:extLst>
          </p:cNvPr>
          <p:cNvSpPr/>
          <p:nvPr/>
        </p:nvSpPr>
        <p:spPr>
          <a:xfrm>
            <a:off x="327804" y="6132018"/>
            <a:ext cx="848839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приказ от 25.08.2026 № 591</a:t>
            </a:r>
          </a:p>
        </p:txBody>
      </p:sp>
      <p:sp>
        <p:nvSpPr>
          <p:cNvPr id="6" name="Рамка 5">
            <a:extLst>
              <a:ext uri="{FF2B5EF4-FFF2-40B4-BE49-F238E27FC236}">
                <a16:creationId xmlns:a16="http://schemas.microsoft.com/office/drawing/2014/main" id="{A01FD660-34D0-45B4-B81F-E38CCC761CA5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Рамка 6">
            <a:extLst>
              <a:ext uri="{FF2B5EF4-FFF2-40B4-BE49-F238E27FC236}">
                <a16:creationId xmlns:a16="http://schemas.microsoft.com/office/drawing/2014/main" id="{FB0306A6-FB2D-4443-84F1-41C8311ABA7D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3267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6567" name="Рисунок 1">
            <a:extLst>
              <a:ext uri="{FF2B5EF4-FFF2-40B4-BE49-F238E27FC236}">
                <a16:creationId xmlns:a16="http://schemas.microsoft.com/office/drawing/2014/main" id="{68B2AB6B-F8DF-4056-B541-79E74FBCE9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2" y="1052513"/>
            <a:ext cx="7294563" cy="295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568" name="Рисунок 5">
            <a:extLst>
              <a:ext uri="{FF2B5EF4-FFF2-40B4-BE49-F238E27FC236}">
                <a16:creationId xmlns:a16="http://schemas.microsoft.com/office/drawing/2014/main" id="{80D8D300-3D89-4AA4-A603-B43858D943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8" y="4208465"/>
            <a:ext cx="7180262" cy="214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79B4318-0064-48CA-B722-42A996AC3F8E}"/>
              </a:ext>
            </a:extLst>
          </p:cNvPr>
          <p:cNvSpPr/>
          <p:nvPr/>
        </p:nvSpPr>
        <p:spPr>
          <a:xfrm>
            <a:off x="1415784" y="566319"/>
            <a:ext cx="5459470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indent="449263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Aft>
                <a:spcPts val="600"/>
              </a:spcAft>
              <a:defRPr/>
            </a:pP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ПОЧЕМУ УБ ЦОК</a:t>
            </a:r>
            <a:r>
              <a:rPr lang="en-US" altLang="ru-RU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? 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ЧТО ТАКОЕ УБ ЦОК</a:t>
            </a:r>
            <a:r>
              <a:rPr lang="en-US" altLang="ru-RU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?</a:t>
            </a:r>
            <a:r>
              <a:rPr lang="ru-RU" altLang="ru-RU" sz="1600" b="1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 </a:t>
            </a:r>
            <a:endParaRPr lang="ru-RU" altLang="ru-RU" sz="1600" b="1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3" name="Круг: прозрачная заливка 12">
            <a:extLst>
              <a:ext uri="{FF2B5EF4-FFF2-40B4-BE49-F238E27FC236}">
                <a16:creationId xmlns:a16="http://schemas.microsoft.com/office/drawing/2014/main" id="{EE687782-243E-44B2-B5F6-A1DF4D142216}"/>
              </a:ext>
            </a:extLst>
          </p:cNvPr>
          <p:cNvSpPr/>
          <p:nvPr/>
        </p:nvSpPr>
        <p:spPr>
          <a:xfrm rot="16200000">
            <a:off x="5750721" y="556421"/>
            <a:ext cx="1281113" cy="3711575"/>
          </a:xfrm>
          <a:prstGeom prst="donut">
            <a:avLst>
              <a:gd name="adj" fmla="val 316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84053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E71328E-EC44-4B3B-B6CE-13D509879B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1920380"/>
              </p:ext>
            </p:extLst>
          </p:nvPr>
        </p:nvGraphicFramePr>
        <p:xfrm>
          <a:off x="616955" y="1329981"/>
          <a:ext cx="7835478" cy="437901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19869">
                  <a:extLst>
                    <a:ext uri="{9D8B030D-6E8A-4147-A177-3AD203B41FA5}">
                      <a16:colId xmlns:a16="http://schemas.microsoft.com/office/drawing/2014/main" val="2341968062"/>
                    </a:ext>
                  </a:extLst>
                </a:gridCol>
                <a:gridCol w="5300738">
                  <a:extLst>
                    <a:ext uri="{9D8B030D-6E8A-4147-A177-3AD203B41FA5}">
                      <a16:colId xmlns:a16="http://schemas.microsoft.com/office/drawing/2014/main" val="1896835556"/>
                    </a:ext>
                  </a:extLst>
                </a:gridCol>
                <a:gridCol w="1214871">
                  <a:extLst>
                    <a:ext uri="{9D8B030D-6E8A-4147-A177-3AD203B41FA5}">
                      <a16:colId xmlns:a16="http://schemas.microsoft.com/office/drawing/2014/main" val="1302627795"/>
                    </a:ext>
                  </a:extLst>
                </a:gridCol>
              </a:tblGrid>
              <a:tr h="372803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Название ЭОР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Краткое 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Поставщик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952967"/>
                  </a:ext>
                </a:extLst>
              </a:tr>
              <a:tr h="621102"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Русский язык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Учебный онлайн-курс, включающий теоретические материалы, задания и тесты с автоматической проверкой для всех разделов ФРП. Задания формируют речевые умения, есть возможность многократно обращаться к тексту задания, подробные разъяснения решения.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Century Gothic" panose="020B0502020202020204" pitchFamily="34" charset="0"/>
                        </a:rPr>
                        <a:t>Якласс</a:t>
                      </a:r>
                      <a:r>
                        <a:rPr lang="ru-RU" sz="1100" dirty="0">
                          <a:latin typeface="Century Gothic" panose="020B0502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1782943"/>
                  </a:ext>
                </a:extLst>
              </a:tr>
              <a:tr h="433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Русский язык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Учебно-методические материалы, интерактивное тестирование с автоматической проверкой. Адаптация для чтения и работы на планшетах и компьютерах.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Академкнига/Учебник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043358"/>
                  </a:ext>
                </a:extLst>
              </a:tr>
              <a:tr h="433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Русский язык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Презентации с теорией, подборки задач с автоматической проверкой. Можно использовать как онлайн-курс, так и в качестве дополнительных материалов.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Фоксфорд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847708"/>
                  </a:ext>
                </a:extLst>
              </a:tr>
              <a:tr h="433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Русский язык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Комплексный образовательный материал по русскому языку. Сценарии уроков, видеоуроки, электронные учебные пособия, тесты с автоматической проверкой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МГПУ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09582"/>
                  </a:ext>
                </a:extLst>
              </a:tr>
              <a:tr h="433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Русский язык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Интерактивная форма. Унифицированный характер. Дополнение к любому учебнику.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Century Gothic" panose="020B0502020202020204" pitchFamily="34" charset="0"/>
                        </a:rPr>
                        <a:t>Айсмарт</a:t>
                      </a:r>
                      <a:endParaRPr lang="ru-RU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698001"/>
                  </a:ext>
                </a:extLst>
              </a:tr>
              <a:tr h="433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Русский язык</a:t>
                      </a:r>
                      <a:endParaRPr kumimoji="0" lang="ru-RU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Интерактивное учебное пособие. Дополнение к любому учебнику. Тестовые тренировочные и контрольные задания.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Экзамен-медиа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285529"/>
                  </a:ext>
                </a:extLst>
              </a:tr>
              <a:tr h="43338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Русский язык. Поурочное планирование.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Century Gothic" panose="020B0502020202020204" pitchFamily="34" charset="0"/>
                        </a:rPr>
                        <a:t>Учебно-методические материалы. Презентации, интерактивные задания, рабочие листы, материалы для проверки.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Century Gothic" panose="020B0502020202020204" pitchFamily="34" charset="0"/>
                        </a:rPr>
                        <a:t>Учи.ру</a:t>
                      </a:r>
                      <a:endParaRPr lang="ru-RU" sz="11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9909353"/>
                  </a:ext>
                </a:extLst>
              </a:tr>
            </a:tbl>
          </a:graphicData>
        </a:graphic>
      </p:graphicFrame>
      <p:sp>
        <p:nvSpPr>
          <p:cNvPr id="17" name="Прямоугольник 1">
            <a:extLst>
              <a:ext uri="{FF2B5EF4-FFF2-40B4-BE49-F238E27FC236}">
                <a16:creationId xmlns:a16="http://schemas.microsoft.com/office/drawing/2014/main" id="{8E74D5EF-5A91-4565-89EB-165B9C2D0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653258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РУССКИЙ ЯЗЫК</a:t>
            </a:r>
            <a:endParaRPr lang="ru-RU" altLang="ru-RU" sz="1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0667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7834" y="722667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ЛИТЕРАТУРНОЕ ЧТЕНИЕ</a:t>
            </a:r>
            <a:endParaRPr lang="ru-RU" altLang="ru-RU" sz="1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992CCEE-2DA7-4F47-9387-702A436B4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1627703"/>
              </p:ext>
            </p:extLst>
          </p:nvPr>
        </p:nvGraphicFramePr>
        <p:xfrm>
          <a:off x="477834" y="1383401"/>
          <a:ext cx="8112128" cy="41136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68551">
                  <a:extLst>
                    <a:ext uri="{9D8B030D-6E8A-4147-A177-3AD203B41FA5}">
                      <a16:colId xmlns:a16="http://schemas.microsoft.com/office/drawing/2014/main" val="2341968062"/>
                    </a:ext>
                  </a:extLst>
                </a:gridCol>
                <a:gridCol w="4433977">
                  <a:extLst>
                    <a:ext uri="{9D8B030D-6E8A-4147-A177-3AD203B41FA5}">
                      <a16:colId xmlns:a16="http://schemas.microsoft.com/office/drawing/2014/main" val="1896835556"/>
                    </a:ext>
                  </a:extLst>
                </a:gridCol>
                <a:gridCol w="1809600">
                  <a:extLst>
                    <a:ext uri="{9D8B030D-6E8A-4147-A177-3AD203B41FA5}">
                      <a16:colId xmlns:a16="http://schemas.microsoft.com/office/drawing/2014/main" val="2179056597"/>
                    </a:ext>
                  </a:extLst>
                </a:gridCol>
              </a:tblGrid>
              <a:tr h="385014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Название ЭОР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Краткое 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Поставщик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403895"/>
                  </a:ext>
                </a:extLst>
              </a:tr>
              <a:tr h="738697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Наглядная школа. Литературное чтение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ЭОР содержит все темы годового учебного курса. Тестовые контрольные задания, интерактивные тренинговые упражнения. Анимации, аудио сопровождение, интерактивные схемы, озвученный литературный справочник понятий и авторов.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Экзамен -медиа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9856311"/>
                  </a:ext>
                </a:extLst>
              </a:tr>
              <a:tr h="552090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Литературное чтение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Century Gothic" panose="020B0502020202020204" pitchFamily="34" charset="0"/>
                        </a:rPr>
                        <a:t>Учебно-методические материалы, интерактивное тестирование с автоматической проверкой. Адаптация для чтения и работы на планшетах и компьютерах.</a:t>
                      </a:r>
                    </a:p>
                    <a:p>
                      <a:endParaRPr lang="ru-RU" sz="1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Академкнига/Учебник</a:t>
                      </a:r>
                    </a:p>
                    <a:p>
                      <a:endParaRPr lang="ru-RU" sz="1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20201"/>
                  </a:ext>
                </a:extLst>
              </a:tr>
              <a:tr h="58942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Учим стихи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Программа, позволяющая заучивать стихи. Опоры на определение эмоционального тона, осмысление содержания, восприятие смысловых фрагментов.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Просвещение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686740"/>
                  </a:ext>
                </a:extLst>
              </a:tr>
              <a:tr h="59008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Литературное чтение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Комплексный образовательный материал по литературному чтению. Сценарии уроков, видеоуроки, электронные учебные пособия, тесты с автоматической проверкой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dirty="0">
                          <a:latin typeface="Century Gothic" panose="020B0502020202020204" pitchFamily="34" charset="0"/>
                        </a:rPr>
                        <a:t> МГПУ</a:t>
                      </a:r>
                    </a:p>
                    <a:p>
                      <a:endParaRPr lang="ru-RU" sz="1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2518983"/>
                  </a:ext>
                </a:extLst>
              </a:tr>
              <a:tr h="560717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Литературное чтение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Интернет-уроки как комплекс дидактических единиц. Содержат теорию, мультимедийные объекты, тренажеры, контрольные задания с оцениванием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Мобильное электронное образование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3962064"/>
                  </a:ext>
                </a:extLst>
              </a:tr>
              <a:tr h="429789"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Литературное чтение. Поурочное планирование.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>
                          <a:latin typeface="Century Gothic" panose="020B0502020202020204" pitchFamily="34" charset="0"/>
                        </a:rPr>
                        <a:t>Учебно-методические материалы. Презентации, интерактивные задания, рабочие листы, материалы для проверки.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00" dirty="0" err="1">
                          <a:latin typeface="Century Gothic" panose="020B0502020202020204" pitchFamily="34" charset="0"/>
                        </a:rPr>
                        <a:t>Учи.ру</a:t>
                      </a:r>
                      <a:endParaRPr lang="ru-RU" sz="10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85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9528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40" y="548817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МАТЕМАТИКА</a:t>
            </a:r>
            <a:endParaRPr lang="ru-RU" altLang="ru-RU" sz="1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992CCEE-2DA7-4F47-9387-702A436B4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6855954"/>
              </p:ext>
            </p:extLst>
          </p:nvPr>
        </p:nvGraphicFramePr>
        <p:xfrm>
          <a:off x="477834" y="1052510"/>
          <a:ext cx="8112128" cy="515019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23826">
                  <a:extLst>
                    <a:ext uri="{9D8B030D-6E8A-4147-A177-3AD203B41FA5}">
                      <a16:colId xmlns:a16="http://schemas.microsoft.com/office/drawing/2014/main" val="2341968062"/>
                    </a:ext>
                  </a:extLst>
                </a:gridCol>
                <a:gridCol w="4339087">
                  <a:extLst>
                    <a:ext uri="{9D8B030D-6E8A-4147-A177-3AD203B41FA5}">
                      <a16:colId xmlns:a16="http://schemas.microsoft.com/office/drawing/2014/main" val="1896835556"/>
                    </a:ext>
                  </a:extLst>
                </a:gridCol>
                <a:gridCol w="1749215">
                  <a:extLst>
                    <a:ext uri="{9D8B030D-6E8A-4147-A177-3AD203B41FA5}">
                      <a16:colId xmlns:a16="http://schemas.microsoft.com/office/drawing/2014/main" val="2179056597"/>
                    </a:ext>
                  </a:extLst>
                </a:gridCol>
              </a:tblGrid>
              <a:tr h="367761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Название ЭОР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Краткое 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>
                          <a:latin typeface="Century Gothic" panose="020B0502020202020204" pitchFamily="34" charset="0"/>
                        </a:rPr>
                        <a:t>Поставщик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596392"/>
                  </a:ext>
                </a:extLst>
              </a:tr>
              <a:tr h="367761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Учебно-методические материалы, интерактивное тестирование с автоматической проверкой. Адаптация для чтения и работы на планшетах и компьютерах.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Академкнига/Учебник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20201"/>
                  </a:ext>
                </a:extLst>
              </a:tr>
              <a:tr h="479904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Практические задачи по математике. 2,3,4 класс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Практические задачи ко все темам курса. Обучение предметными средствами отвечать на жизненные вопросы. Работа со схемами, таблицами, диаграммами и картами. Включен словарь. Рекомендуется для внеурочной деятельности, подготовки к олимпиадам.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Академкнига/Учебник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4970"/>
                  </a:ext>
                </a:extLst>
              </a:tr>
              <a:tr h="345057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Начинайзер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Комплект интерактивных материалов по всем темам программы.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Просвещение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472652"/>
                  </a:ext>
                </a:extLst>
              </a:tr>
              <a:tr h="345056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Комплексный образовательный материал по математике. Сценарии уроков, видеоуроки, электронные учебные пособия, тесты с автоматической проверкой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 МГПУ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86191"/>
                  </a:ext>
                </a:extLst>
              </a:tr>
              <a:tr h="310551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Математика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Интерактивные задания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>
                          <a:latin typeface="Century Gothic" panose="020B0502020202020204" pitchFamily="34" charset="0"/>
                        </a:rPr>
                        <a:t>Учи.ру</a:t>
                      </a:r>
                      <a:endParaRPr lang="ru-RU" sz="900" dirty="0">
                        <a:latin typeface="Century Gothic" panose="020B0502020202020204" pitchFamily="34" charset="0"/>
                      </a:endParaRP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79987"/>
                  </a:ext>
                </a:extLst>
              </a:tr>
              <a:tr h="397966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Адаптивный комплекс по математике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Интерактивная форма. Унифицированный характер. Дополнение к любому учебнику.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>
                          <a:latin typeface="Century Gothic" panose="020B0502020202020204" pitchFamily="34" charset="0"/>
                        </a:rPr>
                        <a:t>Айсмарт</a:t>
                      </a:r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797421"/>
                  </a:ext>
                </a:extLst>
              </a:tr>
              <a:tr h="518967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Математика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Интернет-уроки как комплекс дидактических единиц. Содержат теорию, мультимедийные объекты, тренажеры, контрольные задания с оцениванием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Мобильное электронное образование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5636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Математика в «Академии умной Вороны»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Интерактивные задания по математике для закрепления материала программы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Урок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993098"/>
                  </a:ext>
                </a:extLst>
              </a:tr>
              <a:tr h="755679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Библиотека электронных образовательных ресурсов. Математика. Наглядные уроки. Электронные учебно-методические материалы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Интерактивное учебное пособие. Дополнение к любому учебнику. Тестовые тренировочные и контрольные задания.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Экзамен-медиа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3075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9207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E93EC7-C74F-41D0-ACDF-DFA73C10F201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  <p:sp>
        <p:nvSpPr>
          <p:cNvPr id="66565" name="Прямоугольник 3">
            <a:extLst>
              <a:ext uri="{FF2B5EF4-FFF2-40B4-BE49-F238E27FC236}">
                <a16:creationId xmlns:a16="http://schemas.microsoft.com/office/drawing/2014/main" id="{1ED418F1-6001-4CD4-9125-3A2E35A2AB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6566" name="Прямоугольник 1">
            <a:extLst>
              <a:ext uri="{FF2B5EF4-FFF2-40B4-BE49-F238E27FC236}">
                <a16:creationId xmlns:a16="http://schemas.microsoft.com/office/drawing/2014/main" id="{540D8F55-8F42-48C4-A03F-6D3B144447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40" y="401757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ОКРУЖАЮЩИЙ МИР</a:t>
            </a:r>
            <a:endParaRPr lang="ru-RU" altLang="ru-RU" sz="1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id="{4992CCEE-2DA7-4F47-9387-702A436B4A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9041049"/>
              </p:ext>
            </p:extLst>
          </p:nvPr>
        </p:nvGraphicFramePr>
        <p:xfrm>
          <a:off x="567936" y="917575"/>
          <a:ext cx="8003366" cy="384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5064">
                  <a:extLst>
                    <a:ext uri="{9D8B030D-6E8A-4147-A177-3AD203B41FA5}">
                      <a16:colId xmlns:a16="http://schemas.microsoft.com/office/drawing/2014/main" val="2341968062"/>
                    </a:ext>
                  </a:extLst>
                </a:gridCol>
                <a:gridCol w="5056487">
                  <a:extLst>
                    <a:ext uri="{9D8B030D-6E8A-4147-A177-3AD203B41FA5}">
                      <a16:colId xmlns:a16="http://schemas.microsoft.com/office/drawing/2014/main" val="1896835556"/>
                    </a:ext>
                  </a:extLst>
                </a:gridCol>
                <a:gridCol w="1031815">
                  <a:extLst>
                    <a:ext uri="{9D8B030D-6E8A-4147-A177-3AD203B41FA5}">
                      <a16:colId xmlns:a16="http://schemas.microsoft.com/office/drawing/2014/main" val="2179056597"/>
                    </a:ext>
                  </a:extLst>
                </a:gridCol>
              </a:tblGrid>
              <a:tr h="36776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Название ЭОР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Краткое описание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Century Gothic" panose="020B0502020202020204" pitchFamily="34" charset="0"/>
                        </a:rPr>
                        <a:t>Поставщик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934475"/>
                  </a:ext>
                </a:extLst>
              </a:tr>
              <a:tr h="367761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Окружающий 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Учебно-методические материалы, интерактивное тестирование с автоматической проверкой. Адаптация для чтения и работы на планшетах и компьютерах.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Академкнига/Учебник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620201"/>
                  </a:ext>
                </a:extLst>
              </a:tr>
              <a:tr h="345057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Начинайзер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Комплект интерактивных материалов по всем темам программы.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Просвещение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472652"/>
                  </a:ext>
                </a:extLst>
              </a:tr>
              <a:tr h="345056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Окружающий 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Комплексный образовательный материал по математике. Сценарии уроков, видеоуроки, электронные учебные пособия, тесты с автоматической проверкой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 МГПУ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8286191"/>
                  </a:ext>
                </a:extLst>
              </a:tr>
              <a:tr h="310551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Окружающий мир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Интерактивные задания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>
                          <a:latin typeface="Century Gothic" panose="020B0502020202020204" pitchFamily="34" charset="0"/>
                        </a:rPr>
                        <a:t>Учи.ру</a:t>
                      </a:r>
                      <a:endParaRPr lang="ru-RU" sz="900" dirty="0">
                        <a:latin typeface="Century Gothic" panose="020B0502020202020204" pitchFamily="34" charset="0"/>
                      </a:endParaRP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2979987"/>
                  </a:ext>
                </a:extLst>
              </a:tr>
              <a:tr h="2369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Окружающий мир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Интернет-уроки как комплекс дидактических единиц. Содержат теорию, мультимедийные объекты, тренажеры, контрольные задания с оцениванием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Мобильное электронное образование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056365"/>
                  </a:ext>
                </a:extLst>
              </a:tr>
              <a:tr h="57221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Библиотека электронных образовательных ресурсов. Окружающий мир. Наглядные уроки.  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Интерактивное учебное пособие. Дополнение к любому учебнику. Тестовые тренировочные и контрольные задания.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>
                          <a:latin typeface="Century Gothic" panose="020B0502020202020204" pitchFamily="34" charset="0"/>
                        </a:rPr>
                        <a:t>Экзамен-медиа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307509"/>
                  </a:ext>
                </a:extLst>
              </a:tr>
              <a:tr h="420382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Тренажер «Облако знаний. Школа» Окружающий мир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Опорные конспекты (теория на слайде), самостоятельные работы, тематические диагностическое работы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>
                          <a:latin typeface="Century Gothic" panose="020B0502020202020204" pitchFamily="34" charset="0"/>
                        </a:rPr>
                        <a:t>ФизиконЛаб</a:t>
                      </a:r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1994930"/>
                  </a:ext>
                </a:extLst>
              </a:tr>
            </a:tbl>
          </a:graphicData>
        </a:graphic>
      </p:graphicFrame>
      <p:sp>
        <p:nvSpPr>
          <p:cNvPr id="11" name="Прямоугольник 1">
            <a:extLst>
              <a:ext uri="{FF2B5EF4-FFF2-40B4-BE49-F238E27FC236}">
                <a16:creationId xmlns:a16="http://schemas.microsoft.com/office/drawing/2014/main" id="{E0086AF7-0C52-40A8-B3AE-96BA0A8DC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40" y="5120242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ОРКСЭ</a:t>
            </a:r>
            <a:endParaRPr lang="ru-RU" altLang="ru-RU" sz="18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0CD05C42-9C1B-4050-8DBA-0347386080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9794390"/>
              </p:ext>
            </p:extLst>
          </p:nvPr>
        </p:nvGraphicFramePr>
        <p:xfrm>
          <a:off x="567936" y="5533204"/>
          <a:ext cx="8003366" cy="7209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15064">
                  <a:extLst>
                    <a:ext uri="{9D8B030D-6E8A-4147-A177-3AD203B41FA5}">
                      <a16:colId xmlns:a16="http://schemas.microsoft.com/office/drawing/2014/main" val="3003051898"/>
                    </a:ext>
                  </a:extLst>
                </a:gridCol>
                <a:gridCol w="5082366">
                  <a:extLst>
                    <a:ext uri="{9D8B030D-6E8A-4147-A177-3AD203B41FA5}">
                      <a16:colId xmlns:a16="http://schemas.microsoft.com/office/drawing/2014/main" val="207877690"/>
                    </a:ext>
                  </a:extLst>
                </a:gridCol>
                <a:gridCol w="1005936">
                  <a:extLst>
                    <a:ext uri="{9D8B030D-6E8A-4147-A177-3AD203B41FA5}">
                      <a16:colId xmlns:a16="http://schemas.microsoft.com/office/drawing/2014/main" val="4041031303"/>
                    </a:ext>
                  </a:extLst>
                </a:gridCol>
              </a:tblGrid>
              <a:tr h="720947"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Тренажер «Облако знаний. Школа» Окружающий мир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>
                          <a:latin typeface="Century Gothic" panose="020B0502020202020204" pitchFamily="34" charset="0"/>
                        </a:rPr>
                        <a:t>Конспекты, контрольные работы, интерактивные презентации, предназначенные для фронтальной работы</a:t>
                      </a:r>
                    </a:p>
                    <a:p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900" dirty="0" err="1">
                          <a:latin typeface="Century Gothic" panose="020B0502020202020204" pitchFamily="34" charset="0"/>
                        </a:rPr>
                        <a:t>ФизиконЛаб</a:t>
                      </a:r>
                      <a:endParaRPr lang="ru-RU" sz="900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884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11254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414772-DFBC-48EA-A647-18085D3EC651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  <p:sp>
        <p:nvSpPr>
          <p:cNvPr id="67589" name="Прямоугольник 3">
            <a:extLst>
              <a:ext uri="{FF2B5EF4-FFF2-40B4-BE49-F238E27FC236}">
                <a16:creationId xmlns:a16="http://schemas.microsoft.com/office/drawing/2014/main" id="{12588F2B-031C-4D4F-BAD2-74EA41CC7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7590" name="Прямоугольник 1">
            <a:extLst>
              <a:ext uri="{FF2B5EF4-FFF2-40B4-BE49-F238E27FC236}">
                <a16:creationId xmlns:a16="http://schemas.microsoft.com/office/drawing/2014/main" id="{8D7F4FC0-5D2F-4FA8-9DC6-752D14E08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A6FE3B2-A5EB-4F9F-99FC-E4CC7AA7F4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" t="8164" r="171"/>
          <a:stretch/>
        </p:blipFill>
        <p:spPr>
          <a:xfrm>
            <a:off x="3177079" y="2474473"/>
            <a:ext cx="5457963" cy="392340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D020455-5C2E-4DC1-A829-17AA51BBF2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038" y="551409"/>
            <a:ext cx="6336513" cy="187041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82E400-B34E-41D5-B694-D16EE0CDF1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5921" y="1038458"/>
            <a:ext cx="8172158" cy="4901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4993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729EFD7-846B-4451-8971-F09CD2882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" y="95924"/>
            <a:ext cx="7138934" cy="3333078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7577673-6F33-4284-843C-C2BCEFC771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661" y="3404470"/>
            <a:ext cx="6305403" cy="325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4606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81927BF-E5BF-4D9C-AD42-F5865A3CC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710" y="1119868"/>
            <a:ext cx="8450580" cy="461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697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F1AB591-77F5-46A0-B2BB-A1AB026765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709" y="555101"/>
            <a:ext cx="8430706" cy="49457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F4C505F-1DEF-4AC6-8749-33D4E4D80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7791" y="4656542"/>
            <a:ext cx="4000500" cy="2201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116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8F11DB3-B99A-454D-8471-2A794D65C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264" y="1061049"/>
            <a:ext cx="8481582" cy="4868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237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CA384F8-B38E-4839-BC4F-209C04E07D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434" y="847921"/>
            <a:ext cx="8140257" cy="4881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72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121DBCF-5286-489D-A87C-34839E87F5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984" y="337346"/>
            <a:ext cx="6865845" cy="6398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6965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8ECC712-0A7A-48D9-A84E-D7B133E7B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19" y="1208334"/>
            <a:ext cx="8391417" cy="4743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6836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0B31EE1-F175-4AFF-AFEC-D401D398C6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019" y="1036911"/>
            <a:ext cx="8724997" cy="4656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3592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B92CE76-106D-4D72-926B-97C09A69859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  <p:sp>
        <p:nvSpPr>
          <p:cNvPr id="68613" name="Прямоугольник 3">
            <a:extLst>
              <a:ext uri="{FF2B5EF4-FFF2-40B4-BE49-F238E27FC236}">
                <a16:creationId xmlns:a16="http://schemas.microsoft.com/office/drawing/2014/main" id="{095140BA-70B1-47FC-8F00-C3E2CD4E4B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8614" name="Прямоугольник 1">
            <a:extLst>
              <a:ext uri="{FF2B5EF4-FFF2-40B4-BE49-F238E27FC236}">
                <a16:creationId xmlns:a16="http://schemas.microsoft.com/office/drawing/2014/main" id="{FF3B1EDC-3843-4C97-ABB2-435AE3A375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8615" name="Рисунок 10">
            <a:extLst>
              <a:ext uri="{FF2B5EF4-FFF2-40B4-BE49-F238E27FC236}">
                <a16:creationId xmlns:a16="http://schemas.microsoft.com/office/drawing/2014/main" id="{53001F3F-6457-47F5-8515-8CECBA0B5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40" y="422275"/>
            <a:ext cx="4179887" cy="412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6" name="Рисунок 11">
            <a:extLst>
              <a:ext uri="{FF2B5EF4-FFF2-40B4-BE49-F238E27FC236}">
                <a16:creationId xmlns:a16="http://schemas.microsoft.com/office/drawing/2014/main" id="{5AEA12C3-91EF-4E33-90C5-E4EB0D9824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240" y="3408365"/>
            <a:ext cx="4657725" cy="291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79B42-2385-D110-0E1E-1CB3BF037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397" y="1391413"/>
            <a:ext cx="8755811" cy="431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428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267E05-9A1F-6F78-7843-FBC519D48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701" y="1622912"/>
            <a:ext cx="7294077" cy="415138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6DB66A-6C42-AD05-F58F-E818C28F729C}"/>
              </a:ext>
            </a:extLst>
          </p:cNvPr>
          <p:cNvSpPr txBox="1"/>
          <p:nvPr/>
        </p:nvSpPr>
        <p:spPr>
          <a:xfrm>
            <a:off x="1532425" y="998757"/>
            <a:ext cx="6347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Есть обучающие материалы, например видеоролики</a:t>
            </a:r>
          </a:p>
        </p:txBody>
      </p:sp>
    </p:spTree>
    <p:extLst>
      <p:ext uri="{BB962C8B-B14F-4D97-AF65-F5344CB8AC3E}">
        <p14:creationId xmlns:p14="http://schemas.microsoft.com/office/powerpoint/2010/main" val="1590525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222217-E0F4-54D5-4A06-22A6C6ED11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181" y="1868998"/>
            <a:ext cx="8043029" cy="46008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0C93CA-810A-B352-6D7A-632CB57A87E1}"/>
              </a:ext>
            </a:extLst>
          </p:cNvPr>
          <p:cNvSpPr txBox="1"/>
          <p:nvPr/>
        </p:nvSpPr>
        <p:spPr>
          <a:xfrm>
            <a:off x="434900" y="939168"/>
            <a:ext cx="85055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/>
              <a:t>Материалы представлены в форме электронного учебника и в форме электронной рабочей тетради. Полностью соответствуют учебнику обучающихся</a:t>
            </a:r>
          </a:p>
        </p:txBody>
      </p:sp>
    </p:spTree>
    <p:extLst>
      <p:ext uri="{BB962C8B-B14F-4D97-AF65-F5344CB8AC3E}">
        <p14:creationId xmlns:p14="http://schemas.microsoft.com/office/powerpoint/2010/main" val="21005465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AF9F1C6-C4CC-B53B-D952-B4B3827CF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47" y="1385766"/>
            <a:ext cx="7814905" cy="44315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E30AD36-FA98-4464-D949-64BA8B6F2EA6}"/>
              </a:ext>
            </a:extLst>
          </p:cNvPr>
          <p:cNvSpPr txBox="1"/>
          <p:nvPr/>
        </p:nvSpPr>
        <p:spPr>
          <a:xfrm>
            <a:off x="1725889" y="534838"/>
            <a:ext cx="63478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Задания из учебника можно выполнять интерактивно</a:t>
            </a:r>
          </a:p>
        </p:txBody>
      </p:sp>
    </p:spTree>
    <p:extLst>
      <p:ext uri="{BB962C8B-B14F-4D97-AF65-F5344CB8AC3E}">
        <p14:creationId xmlns:p14="http://schemas.microsoft.com/office/powerpoint/2010/main" val="14033977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0A56C08-0FDF-CBDB-24ED-C60C1B5349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3418" y="1807346"/>
            <a:ext cx="6874019" cy="38672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D6C08C6-9ECD-0C9A-E539-B5C51FB7254F}"/>
              </a:ext>
            </a:extLst>
          </p:cNvPr>
          <p:cNvSpPr txBox="1"/>
          <p:nvPr/>
        </p:nvSpPr>
        <p:spPr>
          <a:xfrm>
            <a:off x="411201" y="1094522"/>
            <a:ext cx="8321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Есть игры и тренажеры, для отработки навыков. </a:t>
            </a:r>
          </a:p>
        </p:txBody>
      </p:sp>
    </p:spTree>
    <p:extLst>
      <p:ext uri="{BB962C8B-B14F-4D97-AF65-F5344CB8AC3E}">
        <p14:creationId xmlns:p14="http://schemas.microsoft.com/office/powerpoint/2010/main" val="37566459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963385-4D50-4C97-A412-9933216F0A9F}" type="slidenum">
              <a:rPr lang="ru-RU" smtClean="0"/>
              <a:pPr>
                <a:defRPr/>
              </a:pPr>
              <a:t>29</a:t>
            </a:fld>
            <a:endParaRPr lang="ru-RU"/>
          </a:p>
        </p:txBody>
      </p:sp>
      <p:sp>
        <p:nvSpPr>
          <p:cNvPr id="69637" name="Прямоугольник 3">
            <a:extLst>
              <a:ext uri="{FF2B5EF4-FFF2-40B4-BE49-F238E27FC236}">
                <a16:creationId xmlns:a16="http://schemas.microsoft.com/office/drawing/2014/main" id="{C6D7F1F3-A822-497D-87AC-DCDD5ECB75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638" name="Прямоугольник 1">
            <a:extLst>
              <a:ext uri="{FF2B5EF4-FFF2-40B4-BE49-F238E27FC236}">
                <a16:creationId xmlns:a16="http://schemas.microsoft.com/office/drawing/2014/main" id="{935C8357-391D-443E-A1D1-2AC30DD480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9639" name="Прямоугольник 1">
            <a:extLst>
              <a:ext uri="{FF2B5EF4-FFF2-40B4-BE49-F238E27FC236}">
                <a16:creationId xmlns:a16="http://schemas.microsoft.com/office/drawing/2014/main" id="{9C6CBCF1-646E-4495-B620-BF49980C14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8650" y="412750"/>
            <a:ext cx="4121150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ЦНППМПР АОУ ВО ДПО «ВИРО» приглашает на индивидуальные консультации 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 региональным методистам   </a:t>
            </a:r>
          </a:p>
        </p:txBody>
      </p:sp>
      <p:pic>
        <p:nvPicPr>
          <p:cNvPr id="69640" name="Рисунок 14">
            <a:extLst>
              <a:ext uri="{FF2B5EF4-FFF2-40B4-BE49-F238E27FC236}">
                <a16:creationId xmlns:a16="http://schemas.microsoft.com/office/drawing/2014/main" id="{A6550E63-DA11-4B12-9DC3-DDE147BC17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5852" y="407990"/>
            <a:ext cx="1249363" cy="124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1" name="Рисунок 15">
            <a:extLst>
              <a:ext uri="{FF2B5EF4-FFF2-40B4-BE49-F238E27FC236}">
                <a16:creationId xmlns:a16="http://schemas.microsoft.com/office/drawing/2014/main" id="{6EDD3E96-20C9-4F1B-9FB3-9F7B002844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2" y="1150940"/>
            <a:ext cx="3097213" cy="444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2" name="Рисунок 16">
            <a:extLst>
              <a:ext uri="{FF2B5EF4-FFF2-40B4-BE49-F238E27FC236}">
                <a16:creationId xmlns:a16="http://schemas.microsoft.com/office/drawing/2014/main" id="{2CA8CE36-7329-438D-810D-8160276BED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62" b="22874"/>
          <a:stretch>
            <a:fillRect/>
          </a:stretch>
        </p:blipFill>
        <p:spPr bwMode="auto">
          <a:xfrm>
            <a:off x="3598863" y="1316040"/>
            <a:ext cx="3746500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3" name="Рисунок 17">
            <a:extLst>
              <a:ext uri="{FF2B5EF4-FFF2-40B4-BE49-F238E27FC236}">
                <a16:creationId xmlns:a16="http://schemas.microsoft.com/office/drawing/2014/main" id="{2F7E4DEC-9CDE-43D5-AAAB-5DD08FCB37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52" y="3883027"/>
            <a:ext cx="3400425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4" name="Рисунок 18">
            <a:extLst>
              <a:ext uri="{FF2B5EF4-FFF2-40B4-BE49-F238E27FC236}">
                <a16:creationId xmlns:a16="http://schemas.microsoft.com/office/drawing/2014/main" id="{D8EE1E7B-51A5-432D-9974-12C114831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6577" y="4003677"/>
            <a:ext cx="22320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797DEF0E-6DC1-4A82-83A7-57D40EB6E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48125" y="649290"/>
            <a:ext cx="37465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100" dirty="0">
                <a:solidFill>
                  <a:schemeClr val="accent1">
                    <a:lumMod val="90000"/>
                    <a:lumOff val="1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запись коду или по ссылке</a:t>
            </a:r>
            <a:r>
              <a:rPr lang="ru-RU" altLang="ru-RU" sz="8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altLang="ru-RU" sz="8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https://forms.yandex.ru/u/69c51af24936397f97329341</a:t>
            </a:r>
            <a:r>
              <a:rPr lang="ru-RU" altLang="ru-RU" sz="8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3A720B-8B0B-400C-8BB6-8E8B6F80D35C}" type="slidenum">
              <a:rPr lang="ru-RU" smtClean="0"/>
              <a:pPr>
                <a:defRPr/>
              </a:pPr>
              <a:t>30</a:t>
            </a:fld>
            <a:endParaRPr lang="ru-RU"/>
          </a:p>
        </p:txBody>
      </p:sp>
      <p:sp>
        <p:nvSpPr>
          <p:cNvPr id="64517" name="Прямоугольник 3">
            <a:extLst>
              <a:ext uri="{FF2B5EF4-FFF2-40B4-BE49-F238E27FC236}">
                <a16:creationId xmlns:a16="http://schemas.microsoft.com/office/drawing/2014/main" id="{8AD32911-249A-4BCD-8BC4-3A3AFEBB10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4518" name="Прямоугольник 1">
            <a:extLst>
              <a:ext uri="{FF2B5EF4-FFF2-40B4-BE49-F238E27FC236}">
                <a16:creationId xmlns:a16="http://schemas.microsoft.com/office/drawing/2014/main" id="{5E5A555B-4E33-4178-B045-4197EF9AA2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4519" name="Рисунок 3">
            <a:extLst>
              <a:ext uri="{FF2B5EF4-FFF2-40B4-BE49-F238E27FC236}">
                <a16:creationId xmlns:a16="http://schemas.microsoft.com/office/drawing/2014/main" id="{63317EF0-0EDE-4655-8BAE-40641D828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13" t="10501" r="18797" b="1633"/>
          <a:stretch>
            <a:fillRect/>
          </a:stretch>
        </p:blipFill>
        <p:spPr bwMode="auto">
          <a:xfrm>
            <a:off x="620715" y="841375"/>
            <a:ext cx="3756025" cy="257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Рисунок 4">
            <a:extLst>
              <a:ext uri="{FF2B5EF4-FFF2-40B4-BE49-F238E27FC236}">
                <a16:creationId xmlns:a16="http://schemas.microsoft.com/office/drawing/2014/main" id="{0C91401E-657D-404A-8A39-5200AACB39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238" y="917575"/>
            <a:ext cx="1408112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21" name="Прямоугольник 1">
            <a:extLst>
              <a:ext uri="{FF2B5EF4-FFF2-40B4-BE49-F238E27FC236}">
                <a16:creationId xmlns:a16="http://schemas.microsoft.com/office/drawing/2014/main" id="{4612CDF9-9E0B-4755-ABDE-E1FE30C907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52940" y="903288"/>
            <a:ext cx="27638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>
                <a:hlinkClick r:id="rId4"/>
              </a:rPr>
              <a:t>https://vmk.noo.viro35.ru/</a:t>
            </a:r>
            <a:r>
              <a:rPr lang="ru-RU" altLang="ru-RU" sz="1800"/>
              <a:t> </a:t>
            </a:r>
          </a:p>
        </p:txBody>
      </p:sp>
      <p:pic>
        <p:nvPicPr>
          <p:cNvPr id="64522" name="Рисунок 3">
            <a:extLst>
              <a:ext uri="{FF2B5EF4-FFF2-40B4-BE49-F238E27FC236}">
                <a16:creationId xmlns:a16="http://schemas.microsoft.com/office/drawing/2014/main" id="{21CDB2F4-E0F8-405F-82D0-54AA1017A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" b="92197"/>
          <a:stretch>
            <a:fillRect/>
          </a:stretch>
        </p:blipFill>
        <p:spPr bwMode="auto">
          <a:xfrm>
            <a:off x="695325" y="434977"/>
            <a:ext cx="7753350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Фигура, имеющая форму буквы L 1">
            <a:extLst>
              <a:ext uri="{FF2B5EF4-FFF2-40B4-BE49-F238E27FC236}">
                <a16:creationId xmlns:a16="http://schemas.microsoft.com/office/drawing/2014/main" id="{45BAE2B0-09E0-44A1-B8E8-1861A2FC3C1D}"/>
              </a:ext>
            </a:extLst>
          </p:cNvPr>
          <p:cNvSpPr/>
          <p:nvPr/>
        </p:nvSpPr>
        <p:spPr>
          <a:xfrm rot="18534860">
            <a:off x="2891632" y="2256633"/>
            <a:ext cx="228600" cy="239713"/>
          </a:xfrm>
          <a:prstGeom prst="corner">
            <a:avLst>
              <a:gd name="adj1" fmla="val 23256"/>
              <a:gd name="adj2" fmla="val 23256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64524" name="Рисунок 4">
            <a:extLst>
              <a:ext uri="{FF2B5EF4-FFF2-40B4-BE49-F238E27FC236}">
                <a16:creationId xmlns:a16="http://schemas.microsoft.com/office/drawing/2014/main" id="{D3967E1A-0719-453F-9F5D-A81A363F5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884365"/>
            <a:ext cx="3786188" cy="447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5" name="Рисунок 5">
            <a:extLst>
              <a:ext uri="{FF2B5EF4-FFF2-40B4-BE49-F238E27FC236}">
                <a16:creationId xmlns:a16="http://schemas.microsoft.com/office/drawing/2014/main" id="{48B90B1B-A83E-419C-A053-53E08FD097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8" r="26173"/>
          <a:stretch>
            <a:fillRect/>
          </a:stretch>
        </p:blipFill>
        <p:spPr bwMode="auto">
          <a:xfrm>
            <a:off x="3960815" y="2727325"/>
            <a:ext cx="4689475" cy="3562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Рисунок 3">
            <a:extLst>
              <a:ext uri="{FF2B5EF4-FFF2-40B4-BE49-F238E27FC236}">
                <a16:creationId xmlns:a16="http://schemas.microsoft.com/office/drawing/2014/main" id="{12CE7232-DD41-4654-AE0C-DE70BFB59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040" y="1216025"/>
            <a:ext cx="6759575" cy="362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01181F-BD41-44D8-B6E8-2E683E86A80B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  <p:sp>
        <p:nvSpPr>
          <p:cNvPr id="65542" name="Прямоугольник 3">
            <a:extLst>
              <a:ext uri="{FF2B5EF4-FFF2-40B4-BE49-F238E27FC236}">
                <a16:creationId xmlns:a16="http://schemas.microsoft.com/office/drawing/2014/main" id="{77753FCD-EC25-4A65-BBA3-7E5AB4B47A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543" name="Прямоугольник 1">
            <a:extLst>
              <a:ext uri="{FF2B5EF4-FFF2-40B4-BE49-F238E27FC236}">
                <a16:creationId xmlns:a16="http://schemas.microsoft.com/office/drawing/2014/main" id="{28161220-F5EC-4648-9D7A-009D7F0D3C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5544" name="Прямоугольник 1">
            <a:extLst>
              <a:ext uri="{FF2B5EF4-FFF2-40B4-BE49-F238E27FC236}">
                <a16:creationId xmlns:a16="http://schemas.microsoft.com/office/drawing/2014/main" id="{BFCF2B7E-9F23-4AAE-894D-86BE726493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050" y="774700"/>
            <a:ext cx="5873750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400" b="1">
                <a:solidFill>
                  <a:srgbClr val="C0000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ЦНППМПР АОУ ВО ДПО «ВИРО» приглашает принять участие  </a:t>
            </a:r>
          </a:p>
        </p:txBody>
      </p:sp>
      <p:sp>
        <p:nvSpPr>
          <p:cNvPr id="13" name="Прямоугольник 1">
            <a:extLst>
              <a:ext uri="{FF2B5EF4-FFF2-40B4-BE49-F238E27FC236}">
                <a16:creationId xmlns:a16="http://schemas.microsoft.com/office/drawing/2014/main" id="{797DEF0E-6DC1-4A82-83A7-57D40EB6E3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1465" y="5326063"/>
            <a:ext cx="3432175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  <a:defRPr/>
            </a:pPr>
            <a:r>
              <a:rPr lang="ru-RU" altLang="ru-RU" sz="1100" dirty="0">
                <a:solidFill>
                  <a:schemeClr val="accent1">
                    <a:lumMod val="90000"/>
                    <a:lumOff val="1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16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заявки по ссылке </a:t>
            </a:r>
            <a:r>
              <a:rPr lang="en-US" altLang="ru-RU" sz="16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https://forms.yandex.ru/u/674035b9c417f301831ebb0b</a:t>
            </a:r>
            <a:r>
              <a:rPr lang="ru-RU" altLang="ru-RU" sz="16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altLang="ru-RU" sz="800" dirty="0">
                <a:solidFill>
                  <a:srgbClr val="7030A0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</a:p>
        </p:txBody>
      </p:sp>
      <p:pic>
        <p:nvPicPr>
          <p:cNvPr id="65546" name="Picture 15" descr="https://sun9-87.userapi.com/s/v1/ig2/pPWKnOBLt9yBmO3JPx9RKl-4G9oUbC9yoSjUiUFvJ-7_LyHcOEh3SjEnYwVK436mjOhnDVNPlZCtOPJMmayqP3G8.jpg?quality=95&amp;as=32x32,48x48,72x72,108x108,160x160,240x240,360x360,480x480,540x540,640x640,720x720,1080x1080&amp;from=bu&amp;u=jQQ00gCoZV5Vhcg0z8t_vZdifjM9XabDg4akU8eJf0Y&amp;cs=1080x0">
            <a:extLst>
              <a:ext uri="{FF2B5EF4-FFF2-40B4-BE49-F238E27FC236}">
                <a16:creationId xmlns:a16="http://schemas.microsoft.com/office/drawing/2014/main" id="{B3C6F1AA-43F9-4053-8235-DCAFC8C249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794125"/>
            <a:ext cx="2598738" cy="2598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7" name="Рисунок 1">
            <a:extLst>
              <a:ext uri="{FF2B5EF4-FFF2-40B4-BE49-F238E27FC236}">
                <a16:creationId xmlns:a16="http://schemas.microsoft.com/office/drawing/2014/main" id="{E3B2CD97-C706-4B55-838F-3909EB6D95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925" y="776288"/>
            <a:ext cx="2598738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8" name="Рисунок 3">
            <a:extLst>
              <a:ext uri="{FF2B5EF4-FFF2-40B4-BE49-F238E27FC236}">
                <a16:creationId xmlns:a16="http://schemas.microsoft.com/office/drawing/2014/main" id="{5F82913B-2B6F-43AB-8323-41C47DDAFC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2" b="92197"/>
          <a:stretch>
            <a:fillRect/>
          </a:stretch>
        </p:blipFill>
        <p:spPr bwMode="auto">
          <a:xfrm>
            <a:off x="395290" y="381002"/>
            <a:ext cx="8334375" cy="31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Рамка 8">
            <a:extLst>
              <a:ext uri="{FF2B5EF4-FFF2-40B4-BE49-F238E27FC236}">
                <a16:creationId xmlns:a16="http://schemas.microsoft.com/office/drawing/2014/main" id="{4CEB13BB-74E9-4168-838C-DB0DAF0F0170}"/>
              </a:ext>
            </a:extLst>
          </p:cNvPr>
          <p:cNvSpPr/>
          <p:nvPr/>
        </p:nvSpPr>
        <p:spPr>
          <a:xfrm>
            <a:off x="177800" y="166690"/>
            <a:ext cx="8783638" cy="6518275"/>
          </a:xfrm>
          <a:prstGeom prst="frame">
            <a:avLst>
              <a:gd name="adj1" fmla="val 448"/>
            </a:avLst>
          </a:prstGeom>
          <a:solidFill>
            <a:srgbClr val="243F60"/>
          </a:solidFill>
          <a:ln>
            <a:solidFill>
              <a:srgbClr val="243F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Рамка 9">
            <a:extLst>
              <a:ext uri="{FF2B5EF4-FFF2-40B4-BE49-F238E27FC236}">
                <a16:creationId xmlns:a16="http://schemas.microsoft.com/office/drawing/2014/main" id="{76B3FAF3-ED5F-42A8-8044-4B1DDB278878}"/>
              </a:ext>
            </a:extLst>
          </p:cNvPr>
          <p:cNvSpPr/>
          <p:nvPr/>
        </p:nvSpPr>
        <p:spPr>
          <a:xfrm>
            <a:off x="328615" y="301625"/>
            <a:ext cx="8467725" cy="6235700"/>
          </a:xfrm>
          <a:prstGeom prst="frame">
            <a:avLst>
              <a:gd name="adj1" fmla="val 470"/>
            </a:avLst>
          </a:prstGeom>
          <a:solidFill>
            <a:srgbClr val="FE6252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6CA545A3-B051-4F94-8A5C-6422F0155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A0529A-04AC-4E72-B0DE-7F30F705F310}" type="slidenum">
              <a:rPr lang="ru-RU" smtClean="0"/>
              <a:pPr>
                <a:defRPr/>
              </a:pPr>
              <a:t>32</a:t>
            </a:fld>
            <a:endParaRPr lang="ru-RU"/>
          </a:p>
        </p:txBody>
      </p:sp>
      <p:sp>
        <p:nvSpPr>
          <p:cNvPr id="72709" name="Прямоугольник 3">
            <a:extLst>
              <a:ext uri="{FF2B5EF4-FFF2-40B4-BE49-F238E27FC236}">
                <a16:creationId xmlns:a16="http://schemas.microsoft.com/office/drawing/2014/main" id="{C4A59096-FEBF-4250-A196-2D695946A2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038" y="379413"/>
            <a:ext cx="7961312" cy="53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ru-RU" altLang="ru-RU" sz="1800">
                <a:solidFill>
                  <a:srgbClr val="243F6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0000"/>
              </a:lnSpc>
              <a:spcBef>
                <a:spcPct val="0"/>
              </a:spcBef>
              <a:buFont typeface="Wingdings" panose="05000000000000000000" pitchFamily="2" charset="2"/>
              <a:buChar char="ü"/>
            </a:pPr>
            <a:endParaRPr lang="ru-RU" altLang="ru-RU" sz="1100">
              <a:solidFill>
                <a:srgbClr val="243F60"/>
              </a:solidFill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2710" name="Прямоугольник 1">
            <a:extLst>
              <a:ext uri="{FF2B5EF4-FFF2-40B4-BE49-F238E27FC236}">
                <a16:creationId xmlns:a16="http://schemas.microsoft.com/office/drawing/2014/main" id="{9E242321-23A2-47CF-9B7D-A2BA7A84A2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938" y="995365"/>
            <a:ext cx="7275512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None/>
            </a:pPr>
            <a:r>
              <a:rPr lang="ru-RU" altLang="ru-RU" sz="1600" b="1">
                <a:latin typeface="Century Gothic" panose="020B0502020202020204" pitchFamily="34" charset="0"/>
                <a:cs typeface="Times New Roman" panose="02020603050405020304" pitchFamily="18" charset="0"/>
              </a:rPr>
              <a:t> </a:t>
            </a:r>
            <a:endParaRPr lang="ru-RU" altLang="ru-RU" sz="180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CF9E2522-0BA4-4947-9C38-71294A8305E2}"/>
              </a:ext>
            </a:extLst>
          </p:cNvPr>
          <p:cNvGraphicFramePr>
            <a:graphicFrameLocks noGrp="1"/>
          </p:cNvGraphicFramePr>
          <p:nvPr/>
        </p:nvGraphicFramePr>
        <p:xfrm>
          <a:off x="866775" y="1906588"/>
          <a:ext cx="7588250" cy="3810000"/>
        </p:xfrm>
        <a:graphic>
          <a:graphicData uri="http://schemas.openxmlformats.org/drawingml/2006/table">
            <a:tbl>
              <a:tblPr/>
              <a:tblGrid>
                <a:gridCol w="1498600">
                  <a:extLst>
                    <a:ext uri="{9D8B030D-6E8A-4147-A177-3AD203B41FA5}">
                      <a16:colId xmlns:a16="http://schemas.microsoft.com/office/drawing/2014/main" val="53495722"/>
                    </a:ext>
                  </a:extLst>
                </a:gridCol>
                <a:gridCol w="3568700">
                  <a:extLst>
                    <a:ext uri="{9D8B030D-6E8A-4147-A177-3AD203B41FA5}">
                      <a16:colId xmlns:a16="http://schemas.microsoft.com/office/drawing/2014/main" val="2428760912"/>
                    </a:ext>
                  </a:extLst>
                </a:gridCol>
                <a:gridCol w="2520950">
                  <a:extLst>
                    <a:ext uri="{9D8B030D-6E8A-4147-A177-3AD203B41FA5}">
                      <a16:colId xmlns:a16="http://schemas.microsoft.com/office/drawing/2014/main" val="3001236334"/>
                    </a:ext>
                  </a:extLst>
                </a:gridCol>
              </a:tblGrid>
              <a:tr h="762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Шадрина Нина Владимировна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ЦНППМПР в г. Вологда АОУ ВО ДПО «Вологодский институт развития образования», методист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6842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6842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6842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6842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6842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6842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6842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6842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6842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6842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</a:p>
                    <a:p>
                      <a:pPr marL="0" marR="0" lvl="0" indent="0" algn="l" defTabSz="6842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hlinkClick r:id="rId2"/>
                        </a:rPr>
                        <a:t>shadrina_nv@viro35.ru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6842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 8172 23 - 90 - 82 (добавочный 111)  </a:t>
                      </a:r>
                    </a:p>
                    <a:p>
                      <a:pPr marL="0" marR="0" lvl="0" indent="0" algn="l" defTabSz="684213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4425226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Белякова Наталья Юрьевна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ЦНППМПР в г. Череповец АОУ ВО ДПО «Вологодский институт развития образования», методист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hlinkClick r:id="rId3"/>
                        </a:rPr>
                        <a:t>belyakova_nu@viro35.ru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 8202 57 89 51 (добавочный 413)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9586379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Кокарева Зоя Александровна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ЦНППМПР в г. Вологда АОУ ВО ДПО «Вологодский институт развития образования», старший методист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100" b="0" i="0" u="sng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hlinkClick r:id="rId4"/>
                        </a:rPr>
                        <a:t>kokarevaza@viro.edu.ru</a:t>
                      </a: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 8172 23 - 90 - 82 (добавочный 113)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0683684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Чудова Ольга Владимировна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ЦНППМПР в г. Вологда АОУ ВО ДПО «Вологодский институт развития образования», старший методист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kumimoji="0" lang="en-US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hlinkClick r:id="rId5"/>
                        </a:rPr>
                        <a:t>chudova_ov@viro35.ru</a:t>
                      </a: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 8172 23 - 90 - 82 (добавочный 118)  </a:t>
                      </a: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6888447"/>
                  </a:ext>
                </a:extLst>
              </a:tr>
              <a:tr h="7620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Лагирева Юлия Алексеевна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ЦНППМПР в г. Великий Устюг АОУ ВО ДПО «Вологодский институт развития образования», методист</a:t>
                      </a:r>
                      <a:endParaRPr kumimoji="0" lang="ru-RU" altLang="ru-RU" sz="11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r>
                        <a:rPr kumimoji="0" lang="en-US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  <a:hlinkClick r:id="rId6"/>
                        </a:rPr>
                        <a:t>lagireva_ua@viro35.ru</a:t>
                      </a: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entury Gothic" panose="020B0502020202020204" pitchFamily="34" charset="0"/>
                        </a:rPr>
                        <a:t>8 8173 83 02 88 (добавочный 504)</a:t>
                      </a:r>
                      <a:endParaRPr kumimoji="0" lang="ru-RU" alt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entury Gothic" panose="020B0502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849" marR="5849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8196122"/>
                  </a:ext>
                </a:extLst>
              </a:tr>
            </a:tbl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F8FD1EC-48BB-44F2-93E5-07E429EFAFF9}"/>
              </a:ext>
            </a:extLst>
          </p:cNvPr>
          <p:cNvSpPr/>
          <p:nvPr/>
        </p:nvSpPr>
        <p:spPr>
          <a:xfrm>
            <a:off x="2185988" y="703265"/>
            <a:ext cx="4572000" cy="9223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 </a:t>
            </a:r>
          </a:p>
          <a:p>
            <a:pPr algn="ctr">
              <a:defRPr/>
            </a:pPr>
            <a:endParaRPr lang="ru-RU" altLang="ru-RU" dirty="0">
              <a:solidFill>
                <a:schemeClr val="accent1">
                  <a:lumMod val="50000"/>
                </a:schemeClr>
              </a:solidFill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altLang="ru-RU" dirty="0">
                <a:solidFill>
                  <a:schemeClr val="accent1">
                    <a:lumMod val="50000"/>
                  </a:schemeClr>
                </a:solidFill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Вопросы и обратная связь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477</TotalTime>
  <Words>1240</Words>
  <Application>Microsoft Office PowerPoint</Application>
  <PresentationFormat>Экран (4:3)</PresentationFormat>
  <Paragraphs>215</Paragraphs>
  <Slides>32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9" baseType="lpstr">
      <vt:lpstr>Arial</vt:lpstr>
      <vt:lpstr>Calibri</vt:lpstr>
      <vt:lpstr>Calibri Light</vt:lpstr>
      <vt:lpstr>Century Gothic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PC_USER</dc:creator>
  <cp:lastModifiedBy>PC_USER</cp:lastModifiedBy>
  <cp:revision>36</cp:revision>
  <dcterms:created xsi:type="dcterms:W3CDTF">2026-09-28T11:41:28Z</dcterms:created>
  <dcterms:modified xsi:type="dcterms:W3CDTF">2026-10-20T10:23:49Z</dcterms:modified>
</cp:coreProperties>
</file>