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35"/>
  </p:notesMasterIdLst>
  <p:handoutMasterIdLst>
    <p:handoutMasterId r:id="rId36"/>
  </p:handoutMasterIdLst>
  <p:sldIdLst>
    <p:sldId id="434" r:id="rId2"/>
    <p:sldId id="2147381144" r:id="rId3"/>
    <p:sldId id="2147381222" r:id="rId4"/>
    <p:sldId id="2147381219" r:id="rId5"/>
    <p:sldId id="2147381193" r:id="rId6"/>
    <p:sldId id="2147381194" r:id="rId7"/>
    <p:sldId id="2147381195" r:id="rId8"/>
    <p:sldId id="2147381196" r:id="rId9"/>
    <p:sldId id="2147381197" r:id="rId10"/>
    <p:sldId id="2147381198" r:id="rId11"/>
    <p:sldId id="2147381199" r:id="rId12"/>
    <p:sldId id="2147381200" r:id="rId13"/>
    <p:sldId id="2147381201" r:id="rId14"/>
    <p:sldId id="2147381202" r:id="rId15"/>
    <p:sldId id="2147381203" r:id="rId16"/>
    <p:sldId id="2147381204" r:id="rId17"/>
    <p:sldId id="2147381205" r:id="rId18"/>
    <p:sldId id="2147381206" r:id="rId19"/>
    <p:sldId id="2147381207" r:id="rId20"/>
    <p:sldId id="2147381208" r:id="rId21"/>
    <p:sldId id="2147381209" r:id="rId22"/>
    <p:sldId id="2147381210" r:id="rId23"/>
    <p:sldId id="2147381211" r:id="rId24"/>
    <p:sldId id="2147381212" r:id="rId25"/>
    <p:sldId id="2147381213" r:id="rId26"/>
    <p:sldId id="2147381214" r:id="rId27"/>
    <p:sldId id="2147381215" r:id="rId28"/>
    <p:sldId id="2147381216" r:id="rId29"/>
    <p:sldId id="2147381217" r:id="rId30"/>
    <p:sldId id="2147381218" r:id="rId31"/>
    <p:sldId id="2147381220" r:id="rId32"/>
    <p:sldId id="2147381221" r:id="rId33"/>
    <p:sldId id="2147381223" r:id="rId34"/>
  </p:sldIdLst>
  <p:sldSz cx="9144000" cy="5143500" type="screen16x9"/>
  <p:notesSz cx="6819900" cy="9918700"/>
  <p:custDataLst>
    <p:tags r:id="rId37"/>
  </p:custDataLst>
  <p:defaultTextStyle>
    <a:defPPr>
      <a:defRPr lang="ru-RU"/>
    </a:defPPr>
    <a:lvl1pPr marL="0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й лист" id="{B886CE84-BC4D-42F3-B776-1D1A8137FF7E}">
          <p14:sldIdLst>
            <p14:sldId id="434"/>
            <p14:sldId id="2147381144"/>
            <p14:sldId id="2147381222"/>
          </p14:sldIdLst>
        </p14:section>
        <p14:section name="Раздел без заголовка" id="{7534D23B-F518-4BDE-9377-4DFAFC00AB70}">
          <p14:sldIdLst>
            <p14:sldId id="2147381219"/>
            <p14:sldId id="2147381193"/>
            <p14:sldId id="2147381194"/>
            <p14:sldId id="2147381195"/>
            <p14:sldId id="2147381196"/>
            <p14:sldId id="2147381197"/>
            <p14:sldId id="2147381198"/>
            <p14:sldId id="2147381199"/>
            <p14:sldId id="2147381200"/>
            <p14:sldId id="2147381201"/>
            <p14:sldId id="2147381202"/>
            <p14:sldId id="2147381203"/>
            <p14:sldId id="2147381204"/>
            <p14:sldId id="2147381205"/>
            <p14:sldId id="2147381206"/>
            <p14:sldId id="2147381207"/>
            <p14:sldId id="2147381208"/>
            <p14:sldId id="2147381209"/>
            <p14:sldId id="2147381210"/>
            <p14:sldId id="2147381211"/>
            <p14:sldId id="2147381212"/>
            <p14:sldId id="2147381213"/>
            <p14:sldId id="2147381214"/>
            <p14:sldId id="2147381215"/>
            <p14:sldId id="2147381216"/>
            <p14:sldId id="2147381217"/>
            <p14:sldId id="2147381218"/>
            <p14:sldId id="2147381220"/>
            <p14:sldId id="2147381221"/>
            <p14:sldId id="2147381223"/>
          </p14:sldIdLst>
        </p14:section>
        <p14:section name="Цветные иконки" id="{E796573A-5254-48F6-9423-ED7D1611D364}">
          <p14:sldIdLst/>
        </p14:section>
        <p14:section name="Иконки" id="{AC488975-A9A4-4C3C-9260-086056EC714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толий" initials="А" lastIdx="0" clrIdx="0"/>
  <p:cmAuthor id="2" name="Макаренко Константин Викторович" initials="МКВ" lastIdx="1" clrIdx="1">
    <p:extLst>
      <p:ext uri="{19B8F6BF-5375-455C-9EA6-DF929625EA0E}">
        <p15:presenceInfo xmlns:p15="http://schemas.microsoft.com/office/powerpoint/2012/main" userId="S-1-5-21-3131311301-2991779649-3226889198-115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CF7"/>
    <a:srgbClr val="DDF1F7"/>
    <a:srgbClr val="D6ECFE"/>
    <a:srgbClr val="041745"/>
    <a:srgbClr val="062E88"/>
    <a:srgbClr val="D7E2FE"/>
    <a:srgbClr val="4E81F6"/>
    <a:srgbClr val="E9ECFC"/>
    <a:srgbClr val="0D4BD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4" autoAdjust="0"/>
    <p:restoredTop sz="92426" autoAdjust="0"/>
  </p:normalViewPr>
  <p:slideViewPr>
    <p:cSldViewPr snapToGrid="0" snapToObjects="1" showGuides="1">
      <p:cViewPr varScale="1">
        <p:scale>
          <a:sx n="143" d="100"/>
          <a:sy n="143" d="100"/>
        </p:scale>
        <p:origin x="102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4088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F0486A9-CDAA-C8EF-4196-AC776B1FF2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540FF1-F952-DD2E-E2DC-6BD1F0858E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D8D4C-B305-2A41-94DA-7BCA97C705ED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3A0AB0-8674-46F5-7944-4AB25EEDD5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683C75-E1E9-D70F-6128-08ADF9DF79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2388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3C112-3F73-5045-AE26-83166FD31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86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DCBBA-DC39-3D4B-B394-C4AF951CE846}" type="datetimeFigureOut">
              <a:rPr lang="ru-RU" smtClean="0"/>
              <a:t>30.03.2026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DD8E8-153E-7C48-A4BA-7289DB4D8B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29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01E2F3BC-5415-48B3-99E0-55108BF5DF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44538"/>
            <a:ext cx="661035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EABB6E18-F6A8-4279-BF2E-FD70C66383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909599E9-498F-41EC-842D-384078066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E45CA7-86F6-43DF-823E-106FF127A731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95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507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41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90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278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69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111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91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27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0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01E2F3BC-5415-48B3-99E0-55108BF5DF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44538"/>
            <a:ext cx="661035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EABB6E18-F6A8-4279-BF2E-FD70C66383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909599E9-498F-41EC-842D-384078066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E45CA7-86F6-43DF-823E-106FF127A731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64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48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62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673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2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61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171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6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9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3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8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0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32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4538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1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градиент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E069B3C-1FE7-BD4D-A187-0D75864893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0196200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E069B3C-1FE7-BD4D-A187-0D7586489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E719D1-DF04-2440-BA94-F8A3D0A50276}"/>
              </a:ext>
            </a:extLst>
          </p:cNvPr>
          <p:cNvSpPr/>
          <p:nvPr userDrawn="1"/>
        </p:nvSpPr>
        <p:spPr>
          <a:xfrm>
            <a:off x="3175" y="0"/>
            <a:ext cx="9144000" cy="5143500"/>
          </a:xfrm>
          <a:prstGeom prst="rect">
            <a:avLst/>
          </a:prstGeom>
          <a:solidFill>
            <a:srgbClr val="0418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0" cap="none" spc="0" normalizeH="0" baseline="0" noProof="0" dirty="0">
              <a:ln>
                <a:noFill/>
              </a:ln>
              <a:solidFill>
                <a:srgbClr val="0417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81C26E-5AFC-4124-AA9A-3C434A9EBC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F7774-0BFC-45F7-B024-9C68BA906799}"/>
              </a:ext>
            </a:extLst>
          </p:cNvPr>
          <p:cNvSpPr/>
          <p:nvPr userDrawn="1"/>
        </p:nvSpPr>
        <p:spPr>
          <a:xfrm>
            <a:off x="-3175" y="3175"/>
            <a:ext cx="9144000" cy="5143500"/>
          </a:xfrm>
          <a:prstGeom prst="rect">
            <a:avLst/>
          </a:prstGeom>
          <a:solidFill>
            <a:srgbClr val="041845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0" cap="none" spc="0" normalizeH="0" baseline="0" noProof="0" dirty="0">
              <a:ln>
                <a:noFill/>
              </a:ln>
              <a:solidFill>
                <a:srgbClr val="0417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3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градиент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E069B3C-1FE7-BD4D-A187-0D75864893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0438964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E069B3C-1FE7-BD4D-A187-0D7586489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DDF0C-2567-4FDE-9273-49857B1CB5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35" y="0"/>
            <a:ext cx="91369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градиент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E069B3C-1FE7-BD4D-A187-0D75864893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347461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E069B3C-1FE7-BD4D-A187-0D7586489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 descr="Изображение выглядит как природа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FE3458ED-515D-487F-90EF-194C26593E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35" y="0"/>
            <a:ext cx="9136931" cy="51435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2BA4AA-44A4-47B3-ADE2-EBDA4C0F1C94}"/>
              </a:ext>
            </a:extLst>
          </p:cNvPr>
          <p:cNvSpPr/>
          <p:nvPr userDrawn="1"/>
        </p:nvSpPr>
        <p:spPr>
          <a:xfrm>
            <a:off x="-3175" y="3175"/>
            <a:ext cx="9144000" cy="5143500"/>
          </a:xfrm>
          <a:prstGeom prst="rect">
            <a:avLst/>
          </a:prstGeom>
          <a:solidFill>
            <a:srgbClr val="041845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0" cap="none" spc="0" normalizeH="0" baseline="0" noProof="0" dirty="0">
              <a:ln>
                <a:noFill/>
              </a:ln>
              <a:solidFill>
                <a:srgbClr val="0417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6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7604" y="401808"/>
            <a:ext cx="1658005" cy="273844"/>
          </a:xfrm>
          <a:prstGeom prst="rect">
            <a:avLst/>
          </a:prstGeom>
        </p:spPr>
        <p:txBody>
          <a:bodyPr/>
          <a:lstStyle>
            <a:lvl1pPr algn="r">
              <a:defRPr lang="ru-RU" sz="1200" b="1" kern="1200" cap="none" baseline="0" smtClean="0">
                <a:solidFill>
                  <a:srgbClr val="062E89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fld id="{1276AB42-D9D1-4C49-861D-D7CBA17F66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535D65E-CECC-4012-8E8D-D18804503313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6358" y="458375"/>
            <a:ext cx="1" cy="160715"/>
          </a:xfrm>
          <a:prstGeom prst="line">
            <a:avLst/>
          </a:prstGeom>
          <a:ln>
            <a:solidFill>
              <a:srgbClr val="041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7BE66C8-F382-4E4C-856E-FA1A61D9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91" y="326364"/>
            <a:ext cx="7886700" cy="363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>
              <a:defRPr lang="en-US" dirty="0">
                <a:solidFill>
                  <a:srgbClr val="062E88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ACA255C-E3FC-43A7-8D0D-4F392BEB6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91" y="1369988"/>
            <a:ext cx="3993779" cy="2763441"/>
          </a:xfrm>
        </p:spPr>
        <p:txBody>
          <a:bodyPr/>
          <a:lstStyle>
            <a:lvl1pPr marL="0" indent="0">
              <a:buNone/>
              <a:defRPr sz="1800"/>
            </a:lvl1pPr>
            <a:lvl2pPr marL="342895" indent="0">
              <a:buNone/>
              <a:defRPr sz="1600"/>
            </a:lvl2pPr>
            <a:lvl3pPr marL="538149" indent="-176209">
              <a:defRPr/>
            </a:lvl3pPr>
            <a:lvl4pPr marL="715945" indent="-177796">
              <a:buFont typeface="Wingdings" panose="05000000000000000000" pitchFamily="2" charset="2"/>
              <a:buChar char="ü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2652AB9-8732-47FD-89C2-BD73A4329F0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91447" y="1380666"/>
            <a:ext cx="3993779" cy="2763441"/>
          </a:xfrm>
        </p:spPr>
        <p:txBody>
          <a:bodyPr/>
          <a:lstStyle>
            <a:lvl1pPr marL="0" indent="0">
              <a:buNone/>
              <a:defRPr sz="1800"/>
            </a:lvl1pPr>
            <a:lvl2pPr marL="342895" indent="0">
              <a:buNone/>
              <a:defRPr sz="1600"/>
            </a:lvl2pPr>
            <a:lvl3pPr marL="538149" indent="-176209">
              <a:defRPr/>
            </a:lvl3pPr>
            <a:lvl4pPr marL="715945" indent="-177796">
              <a:buFont typeface="Wingdings" panose="05000000000000000000" pitchFamily="2" charset="2"/>
              <a:buChar char="ü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30787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55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слайда (светлый фо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>
            <a:extLst>
              <a:ext uri="{FF2B5EF4-FFF2-40B4-BE49-F238E27FC236}">
                <a16:creationId xmlns:a16="http://schemas.microsoft.com/office/drawing/2014/main" id="{533F44C3-7445-AA8A-67CE-79B5474F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91" y="326364"/>
            <a:ext cx="7886700" cy="363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>
              <a:defRPr lang="en-US" dirty="0">
                <a:solidFill>
                  <a:srgbClr val="062E88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" name="Slide Number Placeholder 5">
            <a:extLst>
              <a:ext uri="{FF2B5EF4-FFF2-40B4-BE49-F238E27FC236}">
                <a16:creationId xmlns:a16="http://schemas.microsoft.com/office/drawing/2014/main" id="{57FE81D4-C6AB-D545-1B55-8C46321B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7604" y="401808"/>
            <a:ext cx="1658005" cy="273844"/>
          </a:xfrm>
          <a:prstGeom prst="rect">
            <a:avLst/>
          </a:prstGeom>
        </p:spPr>
        <p:txBody>
          <a:bodyPr/>
          <a:lstStyle>
            <a:lvl1pPr algn="r">
              <a:defRPr lang="ru-RU" sz="1200" b="1" kern="1200" cap="none" baseline="0" smtClean="0">
                <a:solidFill>
                  <a:srgbClr val="062E89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fld id="{1276AB42-D9D1-4C49-861D-D7CBA17F66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4" name="Прямая соединительная линия 10">
            <a:extLst>
              <a:ext uri="{FF2B5EF4-FFF2-40B4-BE49-F238E27FC236}">
                <a16:creationId xmlns:a16="http://schemas.microsoft.com/office/drawing/2014/main" id="{966F7670-35BD-D54C-7821-6DEA345FB4BC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6358" y="458375"/>
            <a:ext cx="1" cy="160715"/>
          </a:xfrm>
          <a:prstGeom prst="line">
            <a:avLst/>
          </a:prstGeom>
          <a:ln>
            <a:solidFill>
              <a:srgbClr val="041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88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слайда (градие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2723CA-E9BC-857E-829B-CE46DA82F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8" t="21576" r="35593" b="29619"/>
          <a:stretch/>
        </p:blipFill>
        <p:spPr>
          <a:xfrm>
            <a:off x="1901418" y="0"/>
            <a:ext cx="7242583" cy="5143501"/>
          </a:xfrm>
          <a:custGeom>
            <a:avLst/>
            <a:gdLst>
              <a:gd name="connsiteX0" fmla="*/ 0 w 11049000"/>
              <a:gd name="connsiteY0" fmla="*/ 0 h 6858000"/>
              <a:gd name="connsiteX1" fmla="*/ 11049000 w 11049000"/>
              <a:gd name="connsiteY1" fmla="*/ 0 h 6858000"/>
              <a:gd name="connsiteX2" fmla="*/ 11049000 w 11049000"/>
              <a:gd name="connsiteY2" fmla="*/ 6858000 h 6858000"/>
              <a:gd name="connsiteX3" fmla="*/ 0 w 11049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49000" h="6858000">
                <a:moveTo>
                  <a:pt x="0" y="0"/>
                </a:moveTo>
                <a:lnTo>
                  <a:pt x="11049000" y="0"/>
                </a:lnTo>
                <a:lnTo>
                  <a:pt x="11049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" name="Title 1">
            <a:extLst>
              <a:ext uri="{FF2B5EF4-FFF2-40B4-BE49-F238E27FC236}">
                <a16:creationId xmlns:a16="http://schemas.microsoft.com/office/drawing/2014/main" id="{533F44C3-7445-AA8A-67CE-79B5474F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91" y="326364"/>
            <a:ext cx="7886700" cy="363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>
              <a:defRPr lang="en-US" dirty="0">
                <a:solidFill>
                  <a:srgbClr val="062E88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" name="Slide Number Placeholder 5">
            <a:extLst>
              <a:ext uri="{FF2B5EF4-FFF2-40B4-BE49-F238E27FC236}">
                <a16:creationId xmlns:a16="http://schemas.microsoft.com/office/drawing/2014/main" id="{57FE81D4-C6AB-D545-1B55-8C46321B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7604" y="401808"/>
            <a:ext cx="1658005" cy="273844"/>
          </a:xfrm>
          <a:prstGeom prst="rect">
            <a:avLst/>
          </a:prstGeom>
        </p:spPr>
        <p:txBody>
          <a:bodyPr/>
          <a:lstStyle>
            <a:lvl1pPr algn="r">
              <a:defRPr lang="ru-RU" sz="1200" b="1" kern="1200" cap="none" baseline="0" smtClean="0">
                <a:solidFill>
                  <a:srgbClr val="062E89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fld id="{1276AB42-D9D1-4C49-861D-D7CBA17F66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4" name="Прямая соединительная линия 10">
            <a:extLst>
              <a:ext uri="{FF2B5EF4-FFF2-40B4-BE49-F238E27FC236}">
                <a16:creationId xmlns:a16="http://schemas.microsoft.com/office/drawing/2014/main" id="{966F7670-35BD-D54C-7821-6DEA345FB4BC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6358" y="458375"/>
            <a:ext cx="1" cy="160715"/>
          </a:xfrm>
          <a:prstGeom prst="line">
            <a:avLst/>
          </a:prstGeom>
          <a:ln>
            <a:solidFill>
              <a:srgbClr val="041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58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37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2AA93-DA6C-41E0-AF46-CDAB6D5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A4D3B-34E9-4EA5-AD2B-0855DE49D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C85346-D16F-44DF-96CC-C7E07E5A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BA2A1-85E7-4042-8287-B8D476C4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E1AE5-8A21-4F36-8437-D72531C9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7810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391" y="273844"/>
            <a:ext cx="8236960" cy="363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F701B74A-8220-414E-A1D3-73E411FA82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051" y="1051"/>
          <a:ext cx="812" cy="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Слайд think-cell" r:id="rId12" imgW="7772400" imgH="10058400" progId="TCLayout.ActiveDocument.1">
                  <p:embed/>
                </p:oleObj>
              </mc:Choice>
              <mc:Fallback>
                <p:oleObj name="Слайд think-cell" r:id="rId12" imgW="7772400" imgH="10058400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F701B74A-8220-414E-A1D3-73E411FA8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51" y="1051"/>
                        <a:ext cx="812" cy="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391" y="819150"/>
            <a:ext cx="8236960" cy="3813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EDE8492-28C0-3583-6131-5EF322371E53}"/>
              </a:ext>
            </a:extLst>
          </p:cNvPr>
          <p:cNvGrpSpPr/>
          <p:nvPr userDrawn="1"/>
        </p:nvGrpSpPr>
        <p:grpSpPr>
          <a:xfrm>
            <a:off x="9280151" y="278445"/>
            <a:ext cx="1386704" cy="396000"/>
            <a:chOff x="9280151" y="278445"/>
            <a:chExt cx="1386704" cy="3960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8FC9A38-979D-33F4-7880-189A9303BA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280151" y="278445"/>
              <a:ext cx="396000" cy="396000"/>
            </a:xfrm>
            <a:prstGeom prst="ellipse">
              <a:avLst/>
            </a:prstGeom>
            <a:solidFill>
              <a:srgbClr val="072F8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5" name="Овал 29">
              <a:extLst>
                <a:ext uri="{FF2B5EF4-FFF2-40B4-BE49-F238E27FC236}">
                  <a16:creationId xmlns:a16="http://schemas.microsoft.com/office/drawing/2014/main" id="{09916A70-12CE-B981-A5C2-38599E00115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775503" y="278445"/>
              <a:ext cx="396000" cy="396000"/>
            </a:xfrm>
            <a:prstGeom prst="ellipse">
              <a:avLst/>
            </a:prstGeom>
            <a:solidFill>
              <a:srgbClr val="0D4CD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" name="Овал 31">
              <a:extLst>
                <a:ext uri="{FF2B5EF4-FFF2-40B4-BE49-F238E27FC236}">
                  <a16:creationId xmlns:a16="http://schemas.microsoft.com/office/drawing/2014/main" id="{08FD25D2-5559-592D-3554-D06C929CCA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70855" y="278445"/>
              <a:ext cx="396000" cy="396000"/>
            </a:xfrm>
            <a:prstGeom prst="ellipse">
              <a:avLst/>
            </a:prstGeom>
            <a:solidFill>
              <a:srgbClr val="E6005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F42086E-99EB-C9CF-6A8C-CA5142741D6F}"/>
              </a:ext>
            </a:extLst>
          </p:cNvPr>
          <p:cNvGrpSpPr/>
          <p:nvPr userDrawn="1"/>
        </p:nvGrpSpPr>
        <p:grpSpPr>
          <a:xfrm>
            <a:off x="9280153" y="1096776"/>
            <a:ext cx="889367" cy="396000"/>
            <a:chOff x="9280151" y="1096776"/>
            <a:chExt cx="889367" cy="396000"/>
          </a:xfrm>
        </p:grpSpPr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4A97ABBC-637F-1591-33D0-77C4B4C392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773518" y="1096776"/>
              <a:ext cx="396000" cy="396000"/>
            </a:xfrm>
            <a:prstGeom prst="ellipse">
              <a:avLst/>
            </a:prstGeom>
            <a:solidFill>
              <a:srgbClr val="E8ECF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B9EEA023-414A-AEE6-1B2B-7A842C94D9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280151" y="1096776"/>
              <a:ext cx="396000" cy="396000"/>
            </a:xfrm>
            <a:prstGeom prst="ellipse">
              <a:avLst/>
            </a:prstGeom>
            <a:solidFill>
              <a:srgbClr val="04174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72F9DF7-7338-F212-5F65-362F096F189A}"/>
              </a:ext>
            </a:extLst>
          </p:cNvPr>
          <p:cNvSpPr txBox="1"/>
          <p:nvPr userDrawn="1"/>
        </p:nvSpPr>
        <p:spPr>
          <a:xfrm>
            <a:off x="9280153" y="1"/>
            <a:ext cx="1493356" cy="240066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rgbClr val="041745"/>
                </a:solidFill>
              </a:rPr>
              <a:t>Основные цвета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01626D4-C488-061E-500C-12BD7B67D9E0}"/>
              </a:ext>
            </a:extLst>
          </p:cNvPr>
          <p:cNvSpPr txBox="1"/>
          <p:nvPr userDrawn="1"/>
        </p:nvSpPr>
        <p:spPr>
          <a:xfrm>
            <a:off x="9278167" y="830055"/>
            <a:ext cx="1493356" cy="240066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rgbClr val="041745"/>
                </a:solidFill>
              </a:rPr>
              <a:t>Фон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F7A890A-1C99-7E2F-DEFB-9DAF96DA7F1F}"/>
              </a:ext>
            </a:extLst>
          </p:cNvPr>
          <p:cNvSpPr txBox="1"/>
          <p:nvPr userDrawn="1"/>
        </p:nvSpPr>
        <p:spPr>
          <a:xfrm>
            <a:off x="9278166" y="1660109"/>
            <a:ext cx="1495343" cy="387798"/>
          </a:xfrm>
          <a:prstGeom prst="rect">
            <a:avLst/>
          </a:prstGeom>
          <a:noFill/>
          <a:ln>
            <a:noFill/>
          </a:ln>
        </p:spPr>
        <p:txBody>
          <a:bodyPr wrap="square" lIns="36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rgbClr val="041745"/>
                </a:solidFill>
              </a:rPr>
              <a:t>Вспомогательные цвета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D0B8DBC-77F3-587B-88B1-D8F9C158B404}"/>
              </a:ext>
            </a:extLst>
          </p:cNvPr>
          <p:cNvGrpSpPr/>
          <p:nvPr userDrawn="1"/>
        </p:nvGrpSpPr>
        <p:grpSpPr>
          <a:xfrm>
            <a:off x="9282311" y="2215239"/>
            <a:ext cx="1186547" cy="1857730"/>
            <a:chOff x="9282310" y="2215239"/>
            <a:chExt cx="1186547" cy="1857730"/>
          </a:xfrm>
        </p:grpSpPr>
        <p:sp>
          <p:nvSpPr>
            <p:cNvPr id="9" name="Овал 486">
              <a:extLst>
                <a:ext uri="{FF2B5EF4-FFF2-40B4-BE49-F238E27FC236}">
                  <a16:creationId xmlns:a16="http://schemas.microsoft.com/office/drawing/2014/main" id="{F5FD227E-9DC0-D12F-1B7E-551D79810313}"/>
                </a:ext>
              </a:extLst>
            </p:cNvPr>
            <p:cNvSpPr/>
            <p:nvPr/>
          </p:nvSpPr>
          <p:spPr>
            <a:xfrm rot="5400000">
              <a:off x="9696070" y="3424809"/>
              <a:ext cx="164335" cy="164335"/>
            </a:xfrm>
            <a:prstGeom prst="ellipse">
              <a:avLst/>
            </a:prstGeom>
            <a:solidFill>
              <a:srgbClr val="F8AA4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10" name="Овал 511">
              <a:extLst>
                <a:ext uri="{FF2B5EF4-FFF2-40B4-BE49-F238E27FC236}">
                  <a16:creationId xmlns:a16="http://schemas.microsoft.com/office/drawing/2014/main" id="{A1A0982F-C19D-4F58-E79D-013A08140757}"/>
                </a:ext>
              </a:extLst>
            </p:cNvPr>
            <p:cNvSpPr/>
            <p:nvPr/>
          </p:nvSpPr>
          <p:spPr>
            <a:xfrm rot="5400000">
              <a:off x="9282310" y="2457153"/>
              <a:ext cx="164335" cy="164335"/>
            </a:xfrm>
            <a:prstGeom prst="ellipse">
              <a:avLst/>
            </a:prstGeom>
            <a:solidFill>
              <a:srgbClr val="A674F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11" name="Овал 512">
              <a:extLst>
                <a:ext uri="{FF2B5EF4-FFF2-40B4-BE49-F238E27FC236}">
                  <a16:creationId xmlns:a16="http://schemas.microsoft.com/office/drawing/2014/main" id="{AD6D10C1-6BC9-AADF-2D23-F5E849F168E9}"/>
                </a:ext>
              </a:extLst>
            </p:cNvPr>
            <p:cNvSpPr/>
            <p:nvPr/>
          </p:nvSpPr>
          <p:spPr>
            <a:xfrm rot="5400000">
              <a:off x="9492958" y="2457153"/>
              <a:ext cx="164335" cy="164335"/>
            </a:xfrm>
            <a:prstGeom prst="ellipse">
              <a:avLst/>
            </a:prstGeom>
            <a:solidFill>
              <a:srgbClr val="DBC7F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12" name="Овал 477">
              <a:extLst>
                <a:ext uri="{FF2B5EF4-FFF2-40B4-BE49-F238E27FC236}">
                  <a16:creationId xmlns:a16="http://schemas.microsoft.com/office/drawing/2014/main" id="{E444D69D-D9F5-2A29-4367-86063547064B}"/>
                </a:ext>
              </a:extLst>
            </p:cNvPr>
            <p:cNvSpPr/>
            <p:nvPr/>
          </p:nvSpPr>
          <p:spPr>
            <a:xfrm rot="5400000">
              <a:off x="9282310" y="3666723"/>
              <a:ext cx="164335" cy="164335"/>
            </a:xfrm>
            <a:prstGeom prst="ellipse">
              <a:avLst/>
            </a:prstGeom>
            <a:solidFill>
              <a:srgbClr val="00D6A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13" name="Овал 485">
              <a:extLst>
                <a:ext uri="{FF2B5EF4-FFF2-40B4-BE49-F238E27FC236}">
                  <a16:creationId xmlns:a16="http://schemas.microsoft.com/office/drawing/2014/main" id="{0E39FF02-7CBC-65C5-1A0F-B865831F57E8}"/>
                </a:ext>
              </a:extLst>
            </p:cNvPr>
            <p:cNvSpPr/>
            <p:nvPr/>
          </p:nvSpPr>
          <p:spPr>
            <a:xfrm rot="5400000">
              <a:off x="9492958" y="3666723"/>
              <a:ext cx="164335" cy="164335"/>
            </a:xfrm>
            <a:prstGeom prst="ellipse">
              <a:avLst/>
            </a:prstGeom>
            <a:solidFill>
              <a:srgbClr val="9DE3D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14" name="Овал 8">
              <a:extLst>
                <a:ext uri="{FF2B5EF4-FFF2-40B4-BE49-F238E27FC236}">
                  <a16:creationId xmlns:a16="http://schemas.microsoft.com/office/drawing/2014/main" id="{5E382633-166D-26A5-FD42-491BBEC81FCC}"/>
                </a:ext>
              </a:extLst>
            </p:cNvPr>
            <p:cNvSpPr/>
            <p:nvPr/>
          </p:nvSpPr>
          <p:spPr>
            <a:xfrm rot="5400000" flipH="1">
              <a:off x="9282310" y="2215239"/>
              <a:ext cx="164335" cy="164335"/>
            </a:xfrm>
            <a:prstGeom prst="ellipse">
              <a:avLst/>
            </a:prstGeom>
            <a:solidFill>
              <a:srgbClr val="9098B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15" name="Овал 7">
              <a:extLst>
                <a:ext uri="{FF2B5EF4-FFF2-40B4-BE49-F238E27FC236}">
                  <a16:creationId xmlns:a16="http://schemas.microsoft.com/office/drawing/2014/main" id="{57AB6D9F-86A6-0BAE-F30F-8170BBA4F20F}"/>
                </a:ext>
              </a:extLst>
            </p:cNvPr>
            <p:cNvSpPr/>
            <p:nvPr/>
          </p:nvSpPr>
          <p:spPr>
            <a:xfrm rot="5400000" flipH="1">
              <a:off x="9492958" y="2215239"/>
              <a:ext cx="164335" cy="1643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16" name="Овал 7">
              <a:extLst>
                <a:ext uri="{FF2B5EF4-FFF2-40B4-BE49-F238E27FC236}">
                  <a16:creationId xmlns:a16="http://schemas.microsoft.com/office/drawing/2014/main" id="{D4D84A58-92A7-FD8D-52F7-42B6EB851B67}"/>
                </a:ext>
              </a:extLst>
            </p:cNvPr>
            <p:cNvSpPr/>
            <p:nvPr/>
          </p:nvSpPr>
          <p:spPr>
            <a:xfrm rot="5400000" flipH="1">
              <a:off x="9696070" y="2215239"/>
              <a:ext cx="164335" cy="16433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17" name="Овал 7">
              <a:extLst>
                <a:ext uri="{FF2B5EF4-FFF2-40B4-BE49-F238E27FC236}">
                  <a16:creationId xmlns:a16="http://schemas.microsoft.com/office/drawing/2014/main" id="{F4666E49-B439-ADBE-DB6C-5E7EE88D609D}"/>
                </a:ext>
              </a:extLst>
            </p:cNvPr>
            <p:cNvSpPr/>
            <p:nvPr/>
          </p:nvSpPr>
          <p:spPr>
            <a:xfrm rot="5400000" flipH="1">
              <a:off x="9898862" y="2215239"/>
              <a:ext cx="164335" cy="16433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18" name="Овал 7">
              <a:extLst>
                <a:ext uri="{FF2B5EF4-FFF2-40B4-BE49-F238E27FC236}">
                  <a16:creationId xmlns:a16="http://schemas.microsoft.com/office/drawing/2014/main" id="{ADD21C77-9696-30F2-F210-F8CFBD1D9330}"/>
                </a:ext>
              </a:extLst>
            </p:cNvPr>
            <p:cNvSpPr/>
            <p:nvPr/>
          </p:nvSpPr>
          <p:spPr>
            <a:xfrm rot="5400000" flipH="1">
              <a:off x="10101655" y="2215239"/>
              <a:ext cx="164335" cy="1643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19" name="Овал 7">
              <a:extLst>
                <a:ext uri="{FF2B5EF4-FFF2-40B4-BE49-F238E27FC236}">
                  <a16:creationId xmlns:a16="http://schemas.microsoft.com/office/drawing/2014/main" id="{27EBF787-A3D8-91D3-2EEC-2661B02742AF}"/>
                </a:ext>
              </a:extLst>
            </p:cNvPr>
            <p:cNvSpPr/>
            <p:nvPr/>
          </p:nvSpPr>
          <p:spPr>
            <a:xfrm rot="5400000" flipH="1">
              <a:off x="10304522" y="2215239"/>
              <a:ext cx="164335" cy="16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20" name="Овал 100">
              <a:extLst>
                <a:ext uri="{FF2B5EF4-FFF2-40B4-BE49-F238E27FC236}">
                  <a16:creationId xmlns:a16="http://schemas.microsoft.com/office/drawing/2014/main" id="{AC7143CF-55F8-61B2-1893-1A832F36D6D4}"/>
                </a:ext>
              </a:extLst>
            </p:cNvPr>
            <p:cNvSpPr/>
            <p:nvPr/>
          </p:nvSpPr>
          <p:spPr>
            <a:xfrm rot="5400000">
              <a:off x="10101655" y="3908634"/>
              <a:ext cx="164335" cy="164335"/>
            </a:xfrm>
            <a:prstGeom prst="ellipse">
              <a:avLst/>
            </a:prstGeom>
            <a:solidFill>
              <a:srgbClr val="F9B9C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1" name="Овал 405">
              <a:extLst>
                <a:ext uri="{FF2B5EF4-FFF2-40B4-BE49-F238E27FC236}">
                  <a16:creationId xmlns:a16="http://schemas.microsoft.com/office/drawing/2014/main" id="{C961C8CB-9D6D-4994-1486-3F058040970C}"/>
                </a:ext>
              </a:extLst>
            </p:cNvPr>
            <p:cNvSpPr/>
            <p:nvPr/>
          </p:nvSpPr>
          <p:spPr>
            <a:xfrm rot="5400000">
              <a:off x="9282310" y="3908634"/>
              <a:ext cx="164335" cy="164335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2" name="Овал 405">
              <a:extLst>
                <a:ext uri="{FF2B5EF4-FFF2-40B4-BE49-F238E27FC236}">
                  <a16:creationId xmlns:a16="http://schemas.microsoft.com/office/drawing/2014/main" id="{5193B6C5-A661-7571-1482-90FDC239E55E}"/>
                </a:ext>
              </a:extLst>
            </p:cNvPr>
            <p:cNvSpPr/>
            <p:nvPr/>
          </p:nvSpPr>
          <p:spPr>
            <a:xfrm rot="5400000">
              <a:off x="9493203" y="3908634"/>
              <a:ext cx="164335" cy="16433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3" name="Овал 405">
              <a:extLst>
                <a:ext uri="{FF2B5EF4-FFF2-40B4-BE49-F238E27FC236}">
                  <a16:creationId xmlns:a16="http://schemas.microsoft.com/office/drawing/2014/main" id="{EE975486-4573-1C44-E46C-34DC685E8257}"/>
                </a:ext>
              </a:extLst>
            </p:cNvPr>
            <p:cNvSpPr/>
            <p:nvPr/>
          </p:nvSpPr>
          <p:spPr>
            <a:xfrm rot="5400000">
              <a:off x="9695995" y="3908634"/>
              <a:ext cx="164335" cy="164335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4" name="Овал 405">
              <a:extLst>
                <a:ext uri="{FF2B5EF4-FFF2-40B4-BE49-F238E27FC236}">
                  <a16:creationId xmlns:a16="http://schemas.microsoft.com/office/drawing/2014/main" id="{22319093-5384-2CAA-9CAD-21F348289B62}"/>
                </a:ext>
              </a:extLst>
            </p:cNvPr>
            <p:cNvSpPr/>
            <p:nvPr/>
          </p:nvSpPr>
          <p:spPr>
            <a:xfrm rot="5400000">
              <a:off x="9898788" y="3908634"/>
              <a:ext cx="164335" cy="164335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5" name="Овал 476">
              <a:extLst>
                <a:ext uri="{FF2B5EF4-FFF2-40B4-BE49-F238E27FC236}">
                  <a16:creationId xmlns:a16="http://schemas.microsoft.com/office/drawing/2014/main" id="{68B2055B-D154-504A-10A9-7F7A684BC0DB}"/>
                </a:ext>
              </a:extLst>
            </p:cNvPr>
            <p:cNvSpPr/>
            <p:nvPr/>
          </p:nvSpPr>
          <p:spPr>
            <a:xfrm rot="5400000">
              <a:off x="9282310" y="3182895"/>
              <a:ext cx="164335" cy="164335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6" name="Овал 476">
              <a:extLst>
                <a:ext uri="{FF2B5EF4-FFF2-40B4-BE49-F238E27FC236}">
                  <a16:creationId xmlns:a16="http://schemas.microsoft.com/office/drawing/2014/main" id="{2B886327-6625-E130-CB24-CE95150CC295}"/>
                </a:ext>
              </a:extLst>
            </p:cNvPr>
            <p:cNvSpPr/>
            <p:nvPr/>
          </p:nvSpPr>
          <p:spPr>
            <a:xfrm rot="5400000">
              <a:off x="9492958" y="3182895"/>
              <a:ext cx="164335" cy="16433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7" name="Овал 476">
              <a:extLst>
                <a:ext uri="{FF2B5EF4-FFF2-40B4-BE49-F238E27FC236}">
                  <a16:creationId xmlns:a16="http://schemas.microsoft.com/office/drawing/2014/main" id="{D731C776-5759-11DC-3070-8A2F8B37903B}"/>
                </a:ext>
              </a:extLst>
            </p:cNvPr>
            <p:cNvSpPr/>
            <p:nvPr/>
          </p:nvSpPr>
          <p:spPr>
            <a:xfrm rot="5400000">
              <a:off x="9696070" y="3182895"/>
              <a:ext cx="164335" cy="16433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8" name="Овал 476">
              <a:extLst>
                <a:ext uri="{FF2B5EF4-FFF2-40B4-BE49-F238E27FC236}">
                  <a16:creationId xmlns:a16="http://schemas.microsoft.com/office/drawing/2014/main" id="{BDD31FD5-82CD-03E8-3AD6-CE5F3B2A12BD}"/>
                </a:ext>
              </a:extLst>
            </p:cNvPr>
            <p:cNvSpPr/>
            <p:nvPr/>
          </p:nvSpPr>
          <p:spPr>
            <a:xfrm rot="5400000">
              <a:off x="9898862" y="3182895"/>
              <a:ext cx="164335" cy="164335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29" name="Овал 476">
              <a:extLst>
                <a:ext uri="{FF2B5EF4-FFF2-40B4-BE49-F238E27FC236}">
                  <a16:creationId xmlns:a16="http://schemas.microsoft.com/office/drawing/2014/main" id="{A99AF34F-2805-6A11-E5B8-4A4FC0DBC909}"/>
                </a:ext>
              </a:extLst>
            </p:cNvPr>
            <p:cNvSpPr/>
            <p:nvPr/>
          </p:nvSpPr>
          <p:spPr>
            <a:xfrm rot="5400000">
              <a:off x="10101655" y="3182895"/>
              <a:ext cx="164335" cy="164335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0" name="Овал 477">
              <a:extLst>
                <a:ext uri="{FF2B5EF4-FFF2-40B4-BE49-F238E27FC236}">
                  <a16:creationId xmlns:a16="http://schemas.microsoft.com/office/drawing/2014/main" id="{074DBECA-AFD3-419A-46E8-04D0527BE0B2}"/>
                </a:ext>
              </a:extLst>
            </p:cNvPr>
            <p:cNvSpPr/>
            <p:nvPr/>
          </p:nvSpPr>
          <p:spPr>
            <a:xfrm rot="5400000">
              <a:off x="9898862" y="2457153"/>
              <a:ext cx="164335" cy="16433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1" name="Овал 96">
              <a:extLst>
                <a:ext uri="{FF2B5EF4-FFF2-40B4-BE49-F238E27FC236}">
                  <a16:creationId xmlns:a16="http://schemas.microsoft.com/office/drawing/2014/main" id="{7E5E707B-123F-F16F-A1EA-38D1DAAE1528}"/>
                </a:ext>
              </a:extLst>
            </p:cNvPr>
            <p:cNvSpPr/>
            <p:nvPr/>
          </p:nvSpPr>
          <p:spPr>
            <a:xfrm rot="5400000">
              <a:off x="10304522" y="2457153"/>
              <a:ext cx="164335" cy="164335"/>
            </a:xfrm>
            <a:prstGeom prst="ellipse">
              <a:avLst/>
            </a:prstGeom>
            <a:solidFill>
              <a:srgbClr val="E7ECF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2" name="Овал 486">
              <a:extLst>
                <a:ext uri="{FF2B5EF4-FFF2-40B4-BE49-F238E27FC236}">
                  <a16:creationId xmlns:a16="http://schemas.microsoft.com/office/drawing/2014/main" id="{87626D1B-DF6F-F451-8262-C735A37B538C}"/>
                </a:ext>
              </a:extLst>
            </p:cNvPr>
            <p:cNvSpPr/>
            <p:nvPr/>
          </p:nvSpPr>
          <p:spPr>
            <a:xfrm rot="5400000">
              <a:off x="9696070" y="2457153"/>
              <a:ext cx="164335" cy="164335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3" name="Овал 486">
              <a:extLst>
                <a:ext uri="{FF2B5EF4-FFF2-40B4-BE49-F238E27FC236}">
                  <a16:creationId xmlns:a16="http://schemas.microsoft.com/office/drawing/2014/main" id="{17155BDD-CA0A-53E4-92BF-ED1F987240C4}"/>
                </a:ext>
              </a:extLst>
            </p:cNvPr>
            <p:cNvSpPr/>
            <p:nvPr/>
          </p:nvSpPr>
          <p:spPr>
            <a:xfrm rot="5400000">
              <a:off x="10101655" y="2457153"/>
              <a:ext cx="164335" cy="164335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4" name="Овал 5">
              <a:extLst>
                <a:ext uri="{FF2B5EF4-FFF2-40B4-BE49-F238E27FC236}">
                  <a16:creationId xmlns:a16="http://schemas.microsoft.com/office/drawing/2014/main" id="{56AA23FA-F6F0-4DF5-F207-022CE0FFA68A}"/>
                </a:ext>
              </a:extLst>
            </p:cNvPr>
            <p:cNvSpPr/>
            <p:nvPr/>
          </p:nvSpPr>
          <p:spPr>
            <a:xfrm rot="5400000" flipH="1">
              <a:off x="9492958" y="2699067"/>
              <a:ext cx="164335" cy="164335"/>
            </a:xfrm>
            <a:prstGeom prst="ellipse">
              <a:avLst/>
            </a:prstGeom>
            <a:solidFill>
              <a:srgbClr val="2889C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35" name="Овал 511">
              <a:extLst>
                <a:ext uri="{FF2B5EF4-FFF2-40B4-BE49-F238E27FC236}">
                  <a16:creationId xmlns:a16="http://schemas.microsoft.com/office/drawing/2014/main" id="{07F4E594-670A-0DD3-F46E-B5B05ADBE2D2}"/>
                </a:ext>
              </a:extLst>
            </p:cNvPr>
            <p:cNvSpPr/>
            <p:nvPr/>
          </p:nvSpPr>
          <p:spPr>
            <a:xfrm rot="5400000">
              <a:off x="9282310" y="2699067"/>
              <a:ext cx="164335" cy="164335"/>
            </a:xfrm>
            <a:prstGeom prst="ellipse">
              <a:avLst/>
            </a:prstGeom>
            <a:solidFill>
              <a:schemeClr val="accent2">
                <a:lumMod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6" name="Овал 511">
              <a:extLst>
                <a:ext uri="{FF2B5EF4-FFF2-40B4-BE49-F238E27FC236}">
                  <a16:creationId xmlns:a16="http://schemas.microsoft.com/office/drawing/2014/main" id="{F1F26DB8-4FF4-CF5C-C87C-ED502559FABE}"/>
                </a:ext>
              </a:extLst>
            </p:cNvPr>
            <p:cNvSpPr/>
            <p:nvPr/>
          </p:nvSpPr>
          <p:spPr>
            <a:xfrm rot="5400000">
              <a:off x="9696070" y="2699067"/>
              <a:ext cx="164335" cy="16433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7" name="Овал 511">
              <a:extLst>
                <a:ext uri="{FF2B5EF4-FFF2-40B4-BE49-F238E27FC236}">
                  <a16:creationId xmlns:a16="http://schemas.microsoft.com/office/drawing/2014/main" id="{65B94C60-9200-914C-503D-74A1FA3A19CF}"/>
                </a:ext>
              </a:extLst>
            </p:cNvPr>
            <p:cNvSpPr/>
            <p:nvPr/>
          </p:nvSpPr>
          <p:spPr>
            <a:xfrm rot="5400000">
              <a:off x="9898862" y="2699067"/>
              <a:ext cx="164335" cy="16433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8" name="Овал 511">
              <a:extLst>
                <a:ext uri="{FF2B5EF4-FFF2-40B4-BE49-F238E27FC236}">
                  <a16:creationId xmlns:a16="http://schemas.microsoft.com/office/drawing/2014/main" id="{02390FEA-6ADD-2431-CE75-F6C97B238148}"/>
                </a:ext>
              </a:extLst>
            </p:cNvPr>
            <p:cNvSpPr/>
            <p:nvPr/>
          </p:nvSpPr>
          <p:spPr>
            <a:xfrm rot="5400000">
              <a:off x="10101655" y="2699067"/>
              <a:ext cx="164335" cy="164335"/>
            </a:xfrm>
            <a:prstGeom prst="ellipse">
              <a:avLst/>
            </a:prstGeom>
            <a:solidFill>
              <a:schemeClr val="accent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39" name="Овал 511">
              <a:extLst>
                <a:ext uri="{FF2B5EF4-FFF2-40B4-BE49-F238E27FC236}">
                  <a16:creationId xmlns:a16="http://schemas.microsoft.com/office/drawing/2014/main" id="{25E6DE0D-9C8F-9672-9545-B064B34EA0A9}"/>
                </a:ext>
              </a:extLst>
            </p:cNvPr>
            <p:cNvSpPr/>
            <p:nvPr/>
          </p:nvSpPr>
          <p:spPr>
            <a:xfrm rot="5400000">
              <a:off x="10304522" y="2699067"/>
              <a:ext cx="164335" cy="164335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40" name="Овал 99">
              <a:extLst>
                <a:ext uri="{FF2B5EF4-FFF2-40B4-BE49-F238E27FC236}">
                  <a16:creationId xmlns:a16="http://schemas.microsoft.com/office/drawing/2014/main" id="{D4B961BB-DF05-B5AB-3AB0-EC0637156EAB}"/>
                </a:ext>
              </a:extLst>
            </p:cNvPr>
            <p:cNvSpPr/>
            <p:nvPr/>
          </p:nvSpPr>
          <p:spPr>
            <a:xfrm rot="5400000">
              <a:off x="9282310" y="2940981"/>
              <a:ext cx="164335" cy="16433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41" name="Овал 99">
              <a:extLst>
                <a:ext uri="{FF2B5EF4-FFF2-40B4-BE49-F238E27FC236}">
                  <a16:creationId xmlns:a16="http://schemas.microsoft.com/office/drawing/2014/main" id="{E9C50F5C-A1A8-04C2-97B5-FD07A8CB454A}"/>
                </a:ext>
              </a:extLst>
            </p:cNvPr>
            <p:cNvSpPr/>
            <p:nvPr/>
          </p:nvSpPr>
          <p:spPr>
            <a:xfrm rot="5400000">
              <a:off x="9492958" y="2940981"/>
              <a:ext cx="164335" cy="16433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42" name="Овал 99">
              <a:extLst>
                <a:ext uri="{FF2B5EF4-FFF2-40B4-BE49-F238E27FC236}">
                  <a16:creationId xmlns:a16="http://schemas.microsoft.com/office/drawing/2014/main" id="{E831060C-57F9-0E90-864A-8D2BB85A1D56}"/>
                </a:ext>
              </a:extLst>
            </p:cNvPr>
            <p:cNvSpPr/>
            <p:nvPr/>
          </p:nvSpPr>
          <p:spPr>
            <a:xfrm rot="5400000">
              <a:off x="9696070" y="2940981"/>
              <a:ext cx="164335" cy="164335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43" name="Овал 99">
              <a:extLst>
                <a:ext uri="{FF2B5EF4-FFF2-40B4-BE49-F238E27FC236}">
                  <a16:creationId xmlns:a16="http://schemas.microsoft.com/office/drawing/2014/main" id="{B5133327-C76A-4A96-53AA-0142C9BBC953}"/>
                </a:ext>
              </a:extLst>
            </p:cNvPr>
            <p:cNvSpPr/>
            <p:nvPr/>
          </p:nvSpPr>
          <p:spPr>
            <a:xfrm rot="5400000">
              <a:off x="9898862" y="2940981"/>
              <a:ext cx="164335" cy="16433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44" name="Овал 99">
              <a:extLst>
                <a:ext uri="{FF2B5EF4-FFF2-40B4-BE49-F238E27FC236}">
                  <a16:creationId xmlns:a16="http://schemas.microsoft.com/office/drawing/2014/main" id="{B4168B64-1F66-57C3-478B-F5E45068EEFE}"/>
                </a:ext>
              </a:extLst>
            </p:cNvPr>
            <p:cNvSpPr/>
            <p:nvPr/>
          </p:nvSpPr>
          <p:spPr>
            <a:xfrm rot="5400000">
              <a:off x="10101655" y="2940981"/>
              <a:ext cx="164335" cy="164335"/>
            </a:xfrm>
            <a:prstGeom prst="ellipse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/>
            </a:p>
          </p:txBody>
        </p:sp>
        <p:sp>
          <p:nvSpPr>
            <p:cNvPr id="45" name="Овал 8">
              <a:extLst>
                <a:ext uri="{FF2B5EF4-FFF2-40B4-BE49-F238E27FC236}">
                  <a16:creationId xmlns:a16="http://schemas.microsoft.com/office/drawing/2014/main" id="{484C469F-D71C-33C5-EC73-74D293767FE8}"/>
                </a:ext>
              </a:extLst>
            </p:cNvPr>
            <p:cNvSpPr/>
            <p:nvPr/>
          </p:nvSpPr>
          <p:spPr>
            <a:xfrm rot="5400000" flipH="1">
              <a:off x="9282310" y="3424809"/>
              <a:ext cx="164335" cy="164335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46" name="Овал 8">
              <a:extLst>
                <a:ext uri="{FF2B5EF4-FFF2-40B4-BE49-F238E27FC236}">
                  <a16:creationId xmlns:a16="http://schemas.microsoft.com/office/drawing/2014/main" id="{3740311C-6A83-18D7-48B3-00F32B99C799}"/>
                </a:ext>
              </a:extLst>
            </p:cNvPr>
            <p:cNvSpPr/>
            <p:nvPr/>
          </p:nvSpPr>
          <p:spPr>
            <a:xfrm rot="5400000" flipH="1">
              <a:off x="9492958" y="3424809"/>
              <a:ext cx="164335" cy="16433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47" name="Овал 8">
              <a:extLst>
                <a:ext uri="{FF2B5EF4-FFF2-40B4-BE49-F238E27FC236}">
                  <a16:creationId xmlns:a16="http://schemas.microsoft.com/office/drawing/2014/main" id="{7EF3FA16-E998-B5C9-888A-1AFFFB54F7DF}"/>
                </a:ext>
              </a:extLst>
            </p:cNvPr>
            <p:cNvSpPr/>
            <p:nvPr/>
          </p:nvSpPr>
          <p:spPr>
            <a:xfrm rot="5400000" flipH="1">
              <a:off x="9898862" y="3424809"/>
              <a:ext cx="164335" cy="16433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48" name="Овал 8">
              <a:extLst>
                <a:ext uri="{FF2B5EF4-FFF2-40B4-BE49-F238E27FC236}">
                  <a16:creationId xmlns:a16="http://schemas.microsoft.com/office/drawing/2014/main" id="{680FFD6E-5E9E-ACD0-58EC-B80467BEE9AB}"/>
                </a:ext>
              </a:extLst>
            </p:cNvPr>
            <p:cNvSpPr/>
            <p:nvPr/>
          </p:nvSpPr>
          <p:spPr>
            <a:xfrm rot="5400000" flipH="1">
              <a:off x="10101655" y="3424809"/>
              <a:ext cx="164335" cy="164335"/>
            </a:xfrm>
            <a:prstGeom prst="ellipse">
              <a:avLst/>
            </a:prstGeom>
            <a:solidFill>
              <a:schemeClr val="accent6">
                <a:lumMod val="9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  <p:sp>
          <p:nvSpPr>
            <p:cNvPr id="49" name="Овал 8">
              <a:extLst>
                <a:ext uri="{FF2B5EF4-FFF2-40B4-BE49-F238E27FC236}">
                  <a16:creationId xmlns:a16="http://schemas.microsoft.com/office/drawing/2014/main" id="{3EEB3FB6-8B9D-B4DF-FAE1-87C4FB296B17}"/>
                </a:ext>
              </a:extLst>
            </p:cNvPr>
            <p:cNvSpPr/>
            <p:nvPr/>
          </p:nvSpPr>
          <p:spPr>
            <a:xfrm rot="5400000" flipH="1">
              <a:off x="10304522" y="3424809"/>
              <a:ext cx="164335" cy="164335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35"/>
            </a:p>
          </p:txBody>
        </p:sp>
      </p:grpSp>
    </p:spTree>
    <p:extLst>
      <p:ext uri="{BB962C8B-B14F-4D97-AF65-F5344CB8AC3E}">
        <p14:creationId xmlns:p14="http://schemas.microsoft.com/office/powerpoint/2010/main" val="23244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670" r:id="rId4"/>
    <p:sldLayoutId id="2147483675" r:id="rId5"/>
    <p:sldLayoutId id="2147483711" r:id="rId6"/>
    <p:sldLayoutId id="2147483709" r:id="rId7"/>
    <p:sldLayoutId id="2147483712" r:id="rId8"/>
  </p:sldLayoutIdLst>
  <p:hf sldNum="0" hdr="0" ftr="0" dt="0"/>
  <p:txStyles>
    <p:titleStyle>
      <a:lvl1pPr algn="l" defTabSz="685791" rtl="0" eaLnBrk="1" latinLnBrk="0" hangingPunct="1">
        <a:lnSpc>
          <a:spcPct val="80000"/>
        </a:lnSpc>
        <a:spcBef>
          <a:spcPct val="0"/>
        </a:spcBef>
        <a:buNone/>
        <a:defRPr lang="en-US" sz="2200" b="1" kern="1200" cap="none" baseline="0" dirty="0">
          <a:solidFill>
            <a:srgbClr val="062E88"/>
          </a:solidFill>
          <a:latin typeface="Arial"/>
          <a:ea typeface="+mj-ea"/>
          <a:cs typeface="Arial"/>
        </a:defRPr>
      </a:lvl1pPr>
    </p:titleStyle>
    <p:bodyStyle>
      <a:lvl1pPr marL="171448" indent="-171448" algn="l" defTabSz="685791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3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39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4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29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5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0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6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1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5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2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7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68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hyperlink" Target="gosuslugi.ru/landing/edu-conten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belyakova_nu@viro35.ru" TargetMode="External"/><Relationship Id="rId2" Type="http://schemas.openxmlformats.org/officeDocument/2006/relationships/hyperlink" Target="mailto:shadrina_nv@viro35.r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lagireva_ua@viro35.ru" TargetMode="External"/><Relationship Id="rId5" Type="http://schemas.openxmlformats.org/officeDocument/2006/relationships/hyperlink" Target="mailto:chudova_ov@viro35.ru" TargetMode="External"/><Relationship Id="rId4" Type="http://schemas.openxmlformats.org/officeDocument/2006/relationships/hyperlink" Target="mailto:kokarevaza@viro.edu.r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suslugi.ru/myschoo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object 2">
            <a:extLst>
              <a:ext uri="{FF2B5EF4-FFF2-40B4-BE49-F238E27FC236}">
                <a16:creationId xmlns:a16="http://schemas.microsoft.com/office/drawing/2014/main" id="{34CC6E6A-4C25-44B4-9F80-32B631885F7B}"/>
              </a:ext>
            </a:extLst>
          </p:cNvPr>
          <p:cNvGrpSpPr>
            <a:grpSpLocks/>
          </p:cNvGrpSpPr>
          <p:nvPr/>
        </p:nvGrpSpPr>
        <p:grpSpPr bwMode="auto">
          <a:xfrm>
            <a:off x="803673" y="0"/>
            <a:ext cx="1821656" cy="5143500"/>
            <a:chOff x="0" y="12"/>
            <a:chExt cx="2196465" cy="7560309"/>
          </a:xfrm>
        </p:grpSpPr>
        <p:sp>
          <p:nvSpPr>
            <p:cNvPr id="3094" name="object 3">
              <a:extLst>
                <a:ext uri="{FF2B5EF4-FFF2-40B4-BE49-F238E27FC236}">
                  <a16:creationId xmlns:a16="http://schemas.microsoft.com/office/drawing/2014/main" id="{A9579BF3-D9B1-4443-96BE-712FDF94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"/>
              <a:ext cx="2196465" cy="7560309"/>
            </a:xfrm>
            <a:custGeom>
              <a:avLst/>
              <a:gdLst>
                <a:gd name="T0" fmla="*/ 2195995 w 2196465"/>
                <a:gd name="T1" fmla="*/ 0 h 7560309"/>
                <a:gd name="T2" fmla="*/ 0 w 2196465"/>
                <a:gd name="T3" fmla="*/ 0 h 7560309"/>
                <a:gd name="T4" fmla="*/ 0 w 2196465"/>
                <a:gd name="T5" fmla="*/ 7559992 h 7560309"/>
                <a:gd name="T6" fmla="*/ 2195995 w 2196465"/>
                <a:gd name="T7" fmla="*/ 7559992 h 7560309"/>
                <a:gd name="T8" fmla="*/ 2195995 w 2196465"/>
                <a:gd name="T9" fmla="*/ 0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96465" h="7560309">
                  <a:moveTo>
                    <a:pt x="2195995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2195995" y="7559992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363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151"/>
            </a:p>
          </p:txBody>
        </p:sp>
        <p:pic>
          <p:nvPicPr>
            <p:cNvPr id="3095" name="object 4">
              <a:extLst>
                <a:ext uri="{FF2B5EF4-FFF2-40B4-BE49-F238E27FC236}">
                  <a16:creationId xmlns:a16="http://schemas.microsoft.com/office/drawing/2014/main" id="{65C4E468-F2A0-4B2D-BEF8-21A1C9DC6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63" y="309392"/>
              <a:ext cx="1750436" cy="144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object 6">
            <a:extLst>
              <a:ext uri="{FF2B5EF4-FFF2-40B4-BE49-F238E27FC236}">
                <a16:creationId xmlns:a16="http://schemas.microsoft.com/office/drawing/2014/main" id="{B4489659-A555-4C6C-BF27-79FA0A231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242" y="2155633"/>
            <a:ext cx="3451700" cy="83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23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ts val="451"/>
              </a:spcAft>
              <a:buNone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Универсальная библиотека цифрового образовательного контента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76" name="Группа 1">
            <a:extLst>
              <a:ext uri="{FF2B5EF4-FFF2-40B4-BE49-F238E27FC236}">
                <a16:creationId xmlns:a16="http://schemas.microsoft.com/office/drawing/2014/main" id="{8456FD73-BE71-4BDD-9CC7-65B962FCC053}"/>
              </a:ext>
            </a:extLst>
          </p:cNvPr>
          <p:cNvGrpSpPr>
            <a:grpSpLocks/>
          </p:cNvGrpSpPr>
          <p:nvPr/>
        </p:nvGrpSpPr>
        <p:grpSpPr bwMode="auto">
          <a:xfrm>
            <a:off x="7252909" y="243748"/>
            <a:ext cx="1632347" cy="760811"/>
            <a:chOff x="2855913" y="427038"/>
            <a:chExt cx="2347912" cy="876300"/>
          </a:xfrm>
        </p:grpSpPr>
        <p:pic>
          <p:nvPicPr>
            <p:cNvPr id="3081" name="object 8">
              <a:extLst>
                <a:ext uri="{FF2B5EF4-FFF2-40B4-BE49-F238E27FC236}">
                  <a16:creationId xmlns:a16="http://schemas.microsoft.com/office/drawing/2014/main" id="{4521A2B1-A212-4EF5-BAA7-790D7118C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450" y="1123950"/>
              <a:ext cx="1855788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2" name="object 9">
              <a:extLst>
                <a:ext uri="{FF2B5EF4-FFF2-40B4-BE49-F238E27FC236}">
                  <a16:creationId xmlns:a16="http://schemas.microsoft.com/office/drawing/2014/main" id="{41B48690-1736-4D46-A6E9-F915C7D701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5913" y="590550"/>
              <a:ext cx="427037" cy="496888"/>
              <a:chOff x="2591993" y="840472"/>
              <a:chExt cx="499745" cy="580390"/>
            </a:xfrm>
          </p:grpSpPr>
          <p:sp>
            <p:nvSpPr>
              <p:cNvPr id="3092" name="object 10">
                <a:extLst>
                  <a:ext uri="{FF2B5EF4-FFF2-40B4-BE49-F238E27FC236}">
                    <a16:creationId xmlns:a16="http://schemas.microsoft.com/office/drawing/2014/main" id="{D60E881F-1EE2-4989-9207-DD84CDF8B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993" y="840473"/>
                <a:ext cx="499745" cy="580390"/>
              </a:xfrm>
              <a:custGeom>
                <a:avLst/>
                <a:gdLst>
                  <a:gd name="T0" fmla="*/ 107124 w 499744"/>
                  <a:gd name="T1" fmla="*/ 0 h 580390"/>
                  <a:gd name="T2" fmla="*/ 0 w 499744"/>
                  <a:gd name="T3" fmla="*/ 0 h 580390"/>
                  <a:gd name="T4" fmla="*/ 0 w 499744"/>
                  <a:gd name="T5" fmla="*/ 384810 h 580390"/>
                  <a:gd name="T6" fmla="*/ 107124 w 499744"/>
                  <a:gd name="T7" fmla="*/ 384810 h 580390"/>
                  <a:gd name="T8" fmla="*/ 107124 w 499744"/>
                  <a:gd name="T9" fmla="*/ 0 h 580390"/>
                  <a:gd name="T10" fmla="*/ 435678 w 499744"/>
                  <a:gd name="T11" fmla="*/ 0 h 580390"/>
                  <a:gd name="T12" fmla="*/ 328554 w 499744"/>
                  <a:gd name="T13" fmla="*/ 0 h 580390"/>
                  <a:gd name="T14" fmla="*/ 328554 w 499744"/>
                  <a:gd name="T15" fmla="*/ 384810 h 580390"/>
                  <a:gd name="T16" fmla="*/ 435678 w 499744"/>
                  <a:gd name="T17" fmla="*/ 384810 h 580390"/>
                  <a:gd name="T18" fmla="*/ 435678 w 499744"/>
                  <a:gd name="T19" fmla="*/ 0 h 580390"/>
                  <a:gd name="T20" fmla="*/ 499229 w 499744"/>
                  <a:gd name="T21" fmla="*/ 384810 h 580390"/>
                  <a:gd name="T22" fmla="*/ 435767 w 499744"/>
                  <a:gd name="T23" fmla="*/ 384810 h 580390"/>
                  <a:gd name="T24" fmla="*/ 435767 w 499744"/>
                  <a:gd name="T25" fmla="*/ 477520 h 580390"/>
                  <a:gd name="T26" fmla="*/ 404970 w 499744"/>
                  <a:gd name="T27" fmla="*/ 477520 h 580390"/>
                  <a:gd name="T28" fmla="*/ 404970 w 499744"/>
                  <a:gd name="T29" fmla="*/ 580390 h 580390"/>
                  <a:gd name="T30" fmla="*/ 499229 w 499744"/>
                  <a:gd name="T31" fmla="*/ 580390 h 580390"/>
                  <a:gd name="T32" fmla="*/ 499229 w 499744"/>
                  <a:gd name="T33" fmla="*/ 477520 h 580390"/>
                  <a:gd name="T34" fmla="*/ 499229 w 499744"/>
                  <a:gd name="T35" fmla="*/ 384810 h 5803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99744" h="580390">
                    <a:moveTo>
                      <a:pt x="107124" y="0"/>
                    </a:moveTo>
                    <a:lnTo>
                      <a:pt x="0" y="0"/>
                    </a:lnTo>
                    <a:lnTo>
                      <a:pt x="0" y="384810"/>
                    </a:lnTo>
                    <a:lnTo>
                      <a:pt x="107124" y="384810"/>
                    </a:lnTo>
                    <a:lnTo>
                      <a:pt x="107124" y="0"/>
                    </a:lnTo>
                    <a:close/>
                  </a:path>
                  <a:path w="499744" h="580390">
                    <a:moveTo>
                      <a:pt x="435622" y="0"/>
                    </a:moveTo>
                    <a:lnTo>
                      <a:pt x="328498" y="0"/>
                    </a:lnTo>
                    <a:lnTo>
                      <a:pt x="328498" y="384810"/>
                    </a:lnTo>
                    <a:lnTo>
                      <a:pt x="435622" y="384810"/>
                    </a:lnTo>
                    <a:lnTo>
                      <a:pt x="435622" y="0"/>
                    </a:lnTo>
                    <a:close/>
                  </a:path>
                  <a:path w="499744" h="580390">
                    <a:moveTo>
                      <a:pt x="499173" y="384810"/>
                    </a:moveTo>
                    <a:lnTo>
                      <a:pt x="435711" y="384810"/>
                    </a:lnTo>
                    <a:lnTo>
                      <a:pt x="435711" y="477520"/>
                    </a:lnTo>
                    <a:lnTo>
                      <a:pt x="404914" y="477520"/>
                    </a:lnTo>
                    <a:lnTo>
                      <a:pt x="404914" y="580390"/>
                    </a:lnTo>
                    <a:lnTo>
                      <a:pt x="499173" y="580390"/>
                    </a:lnTo>
                    <a:lnTo>
                      <a:pt x="499173" y="477520"/>
                    </a:lnTo>
                    <a:lnTo>
                      <a:pt x="499173" y="384810"/>
                    </a:lnTo>
                    <a:close/>
                  </a:path>
                </a:pathLst>
              </a:custGeom>
              <a:solidFill>
                <a:srgbClr val="363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 sz="1151"/>
              </a:p>
            </p:txBody>
          </p:sp>
          <p:sp>
            <p:nvSpPr>
              <p:cNvPr id="3093" name="object 11">
                <a:extLst>
                  <a:ext uri="{FF2B5EF4-FFF2-40B4-BE49-F238E27FC236}">
                    <a16:creationId xmlns:a16="http://schemas.microsoft.com/office/drawing/2014/main" id="{2C157493-88B5-4DE9-9BF3-36F393DF6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993" y="1225575"/>
                <a:ext cx="436245" cy="92075"/>
              </a:xfrm>
              <a:custGeom>
                <a:avLst/>
                <a:gdLst>
                  <a:gd name="T0" fmla="*/ 435767 w 436244"/>
                  <a:gd name="T1" fmla="*/ 0 h 92075"/>
                  <a:gd name="T2" fmla="*/ 0 w 436244"/>
                  <a:gd name="T3" fmla="*/ 0 h 92075"/>
                  <a:gd name="T4" fmla="*/ 0 w 436244"/>
                  <a:gd name="T5" fmla="*/ 91859 h 92075"/>
                  <a:gd name="T6" fmla="*/ 435767 w 436244"/>
                  <a:gd name="T7" fmla="*/ 91859 h 92075"/>
                  <a:gd name="T8" fmla="*/ 435767 w 436244"/>
                  <a:gd name="T9" fmla="*/ 0 h 920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6244" h="92075">
                    <a:moveTo>
                      <a:pt x="435711" y="0"/>
                    </a:moveTo>
                    <a:lnTo>
                      <a:pt x="0" y="0"/>
                    </a:lnTo>
                    <a:lnTo>
                      <a:pt x="0" y="91859"/>
                    </a:lnTo>
                    <a:lnTo>
                      <a:pt x="435711" y="91859"/>
                    </a:lnTo>
                    <a:lnTo>
                      <a:pt x="435711" y="0"/>
                    </a:lnTo>
                    <a:close/>
                  </a:path>
                </a:pathLst>
              </a:custGeom>
              <a:solidFill>
                <a:srgbClr val="F15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 sz="1151"/>
              </a:p>
            </p:txBody>
          </p:sp>
        </p:grpSp>
        <p:grpSp>
          <p:nvGrpSpPr>
            <p:cNvPr id="3083" name="object 12">
              <a:extLst>
                <a:ext uri="{FF2B5EF4-FFF2-40B4-BE49-F238E27FC236}">
                  <a16:creationId xmlns:a16="http://schemas.microsoft.com/office/drawing/2014/main" id="{15435BB4-C3D7-4B16-9243-672227E58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6450" y="592138"/>
              <a:ext cx="376238" cy="406400"/>
              <a:chOff x="3166186" y="841096"/>
              <a:chExt cx="438784" cy="476250"/>
            </a:xfrm>
          </p:grpSpPr>
          <p:sp>
            <p:nvSpPr>
              <p:cNvPr id="3090" name="object 13">
                <a:extLst>
                  <a:ext uri="{FF2B5EF4-FFF2-40B4-BE49-F238E27FC236}">
                    <a16:creationId xmlns:a16="http://schemas.microsoft.com/office/drawing/2014/main" id="{4C46862F-C99D-4BF7-99CA-407632476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186" y="841108"/>
                <a:ext cx="438784" cy="476250"/>
              </a:xfrm>
              <a:custGeom>
                <a:avLst/>
                <a:gdLst>
                  <a:gd name="T0" fmla="*/ 107111 w 438785"/>
                  <a:gd name="T1" fmla="*/ 284480 h 476250"/>
                  <a:gd name="T2" fmla="*/ 0 w 438785"/>
                  <a:gd name="T3" fmla="*/ 284480 h 476250"/>
                  <a:gd name="T4" fmla="*/ 0 w 438785"/>
                  <a:gd name="T5" fmla="*/ 476250 h 476250"/>
                  <a:gd name="T6" fmla="*/ 107111 w 438785"/>
                  <a:gd name="T7" fmla="*/ 476250 h 476250"/>
                  <a:gd name="T8" fmla="*/ 107111 w 438785"/>
                  <a:gd name="T9" fmla="*/ 284480 h 476250"/>
                  <a:gd name="T10" fmla="*/ 107111 w 438785"/>
                  <a:gd name="T11" fmla="*/ 0 h 476250"/>
                  <a:gd name="T12" fmla="*/ 0 w 438785"/>
                  <a:gd name="T13" fmla="*/ 0 h 476250"/>
                  <a:gd name="T14" fmla="*/ 0 w 438785"/>
                  <a:gd name="T15" fmla="*/ 191770 h 476250"/>
                  <a:gd name="T16" fmla="*/ 107111 w 438785"/>
                  <a:gd name="T17" fmla="*/ 191770 h 476250"/>
                  <a:gd name="T18" fmla="*/ 107111 w 438785"/>
                  <a:gd name="T19" fmla="*/ 0 h 476250"/>
                  <a:gd name="T20" fmla="*/ 438411 w 438785"/>
                  <a:gd name="T21" fmla="*/ 284480 h 476250"/>
                  <a:gd name="T22" fmla="*/ 331287 w 438785"/>
                  <a:gd name="T23" fmla="*/ 284480 h 476250"/>
                  <a:gd name="T24" fmla="*/ 331287 w 438785"/>
                  <a:gd name="T25" fmla="*/ 476250 h 476250"/>
                  <a:gd name="T26" fmla="*/ 438411 w 438785"/>
                  <a:gd name="T27" fmla="*/ 476250 h 476250"/>
                  <a:gd name="T28" fmla="*/ 438411 w 438785"/>
                  <a:gd name="T29" fmla="*/ 284480 h 476250"/>
                  <a:gd name="T30" fmla="*/ 438411 w 438785"/>
                  <a:gd name="T31" fmla="*/ 0 h 476250"/>
                  <a:gd name="T32" fmla="*/ 331287 w 438785"/>
                  <a:gd name="T33" fmla="*/ 0 h 476250"/>
                  <a:gd name="T34" fmla="*/ 331287 w 438785"/>
                  <a:gd name="T35" fmla="*/ 191770 h 476250"/>
                  <a:gd name="T36" fmla="*/ 438411 w 438785"/>
                  <a:gd name="T37" fmla="*/ 191770 h 476250"/>
                  <a:gd name="T38" fmla="*/ 438411 w 438785"/>
                  <a:gd name="T39" fmla="*/ 0 h 4762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38785" h="476250">
                    <a:moveTo>
                      <a:pt x="107111" y="284480"/>
                    </a:moveTo>
                    <a:lnTo>
                      <a:pt x="0" y="284480"/>
                    </a:lnTo>
                    <a:lnTo>
                      <a:pt x="0" y="476250"/>
                    </a:lnTo>
                    <a:lnTo>
                      <a:pt x="107111" y="476250"/>
                    </a:lnTo>
                    <a:lnTo>
                      <a:pt x="107111" y="284480"/>
                    </a:lnTo>
                    <a:close/>
                  </a:path>
                  <a:path w="438785" h="476250">
                    <a:moveTo>
                      <a:pt x="107111" y="0"/>
                    </a:moveTo>
                    <a:lnTo>
                      <a:pt x="0" y="0"/>
                    </a:lnTo>
                    <a:lnTo>
                      <a:pt x="0" y="191770"/>
                    </a:lnTo>
                    <a:lnTo>
                      <a:pt x="107111" y="191770"/>
                    </a:lnTo>
                    <a:lnTo>
                      <a:pt x="107111" y="0"/>
                    </a:lnTo>
                    <a:close/>
                  </a:path>
                  <a:path w="438785" h="476250">
                    <a:moveTo>
                      <a:pt x="438467" y="284480"/>
                    </a:moveTo>
                    <a:lnTo>
                      <a:pt x="331343" y="284480"/>
                    </a:lnTo>
                    <a:lnTo>
                      <a:pt x="331343" y="476250"/>
                    </a:lnTo>
                    <a:lnTo>
                      <a:pt x="438467" y="476250"/>
                    </a:lnTo>
                    <a:lnTo>
                      <a:pt x="438467" y="284480"/>
                    </a:lnTo>
                    <a:close/>
                  </a:path>
                  <a:path w="438785" h="476250">
                    <a:moveTo>
                      <a:pt x="438467" y="0"/>
                    </a:moveTo>
                    <a:lnTo>
                      <a:pt x="331343" y="0"/>
                    </a:lnTo>
                    <a:lnTo>
                      <a:pt x="331343" y="191770"/>
                    </a:lnTo>
                    <a:lnTo>
                      <a:pt x="438467" y="191770"/>
                    </a:lnTo>
                    <a:lnTo>
                      <a:pt x="438467" y="0"/>
                    </a:lnTo>
                    <a:close/>
                  </a:path>
                </a:pathLst>
              </a:custGeom>
              <a:solidFill>
                <a:srgbClr val="363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 sz="1151"/>
              </a:p>
            </p:txBody>
          </p:sp>
          <p:sp>
            <p:nvSpPr>
              <p:cNvPr id="3091" name="object 14">
                <a:extLst>
                  <a:ext uri="{FF2B5EF4-FFF2-40B4-BE49-F238E27FC236}">
                    <a16:creationId xmlns:a16="http://schemas.microsoft.com/office/drawing/2014/main" id="{C18AAD9D-CCB4-4C5A-912E-34563FB5D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186" y="1032992"/>
                <a:ext cx="438784" cy="92710"/>
              </a:xfrm>
              <a:custGeom>
                <a:avLst/>
                <a:gdLst>
                  <a:gd name="T0" fmla="*/ 438411 w 438785"/>
                  <a:gd name="T1" fmla="*/ 0 h 92709"/>
                  <a:gd name="T2" fmla="*/ 0 w 438785"/>
                  <a:gd name="T3" fmla="*/ 0 h 92709"/>
                  <a:gd name="T4" fmla="*/ 0 w 438785"/>
                  <a:gd name="T5" fmla="*/ 92600 h 92709"/>
                  <a:gd name="T6" fmla="*/ 438411 w 438785"/>
                  <a:gd name="T7" fmla="*/ 92600 h 92709"/>
                  <a:gd name="T8" fmla="*/ 438411 w 438785"/>
                  <a:gd name="T9" fmla="*/ 0 h 927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8785" h="92709">
                    <a:moveTo>
                      <a:pt x="438467" y="0"/>
                    </a:moveTo>
                    <a:lnTo>
                      <a:pt x="0" y="0"/>
                    </a:lnTo>
                    <a:lnTo>
                      <a:pt x="0" y="92544"/>
                    </a:lnTo>
                    <a:lnTo>
                      <a:pt x="438467" y="92544"/>
                    </a:lnTo>
                    <a:lnTo>
                      <a:pt x="438467" y="0"/>
                    </a:lnTo>
                    <a:close/>
                  </a:path>
                </a:pathLst>
              </a:custGeom>
              <a:solidFill>
                <a:srgbClr val="F15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 sz="1151"/>
              </a:p>
            </p:txBody>
          </p:sp>
        </p:grpSp>
        <p:grpSp>
          <p:nvGrpSpPr>
            <p:cNvPr id="3084" name="object 15">
              <a:extLst>
                <a:ext uri="{FF2B5EF4-FFF2-40B4-BE49-F238E27FC236}">
                  <a16:creationId xmlns:a16="http://schemas.microsoft.com/office/drawing/2014/main" id="{9D706D05-991E-4377-BBD5-3210B21352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175" y="592138"/>
              <a:ext cx="373063" cy="407987"/>
              <a:chOff x="3711790" y="841095"/>
              <a:chExt cx="434975" cy="476884"/>
            </a:xfrm>
          </p:grpSpPr>
          <p:sp>
            <p:nvSpPr>
              <p:cNvPr id="3088" name="object 16">
                <a:extLst>
                  <a:ext uri="{FF2B5EF4-FFF2-40B4-BE49-F238E27FC236}">
                    <a16:creationId xmlns:a16="http://schemas.microsoft.com/office/drawing/2014/main" id="{A18CD116-3FAF-4259-84E7-7DD18AE49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791" y="932624"/>
                <a:ext cx="434975" cy="384810"/>
              </a:xfrm>
              <a:custGeom>
                <a:avLst/>
                <a:gdLst>
                  <a:gd name="T0" fmla="*/ 107124 w 434975"/>
                  <a:gd name="T1" fmla="*/ 0 h 384809"/>
                  <a:gd name="T2" fmla="*/ 0 w 434975"/>
                  <a:gd name="T3" fmla="*/ 0 h 384809"/>
                  <a:gd name="T4" fmla="*/ 0 w 434975"/>
                  <a:gd name="T5" fmla="*/ 384866 h 384809"/>
                  <a:gd name="T6" fmla="*/ 107124 w 434975"/>
                  <a:gd name="T7" fmla="*/ 384866 h 384809"/>
                  <a:gd name="T8" fmla="*/ 107124 w 434975"/>
                  <a:gd name="T9" fmla="*/ 0 h 384809"/>
                  <a:gd name="T10" fmla="*/ 434898 w 434975"/>
                  <a:gd name="T11" fmla="*/ 0 h 384809"/>
                  <a:gd name="T12" fmla="*/ 328498 w 434975"/>
                  <a:gd name="T13" fmla="*/ 0 h 384809"/>
                  <a:gd name="T14" fmla="*/ 328498 w 434975"/>
                  <a:gd name="T15" fmla="*/ 384866 h 384809"/>
                  <a:gd name="T16" fmla="*/ 434898 w 434975"/>
                  <a:gd name="T17" fmla="*/ 384866 h 384809"/>
                  <a:gd name="T18" fmla="*/ 434898 w 434975"/>
                  <a:gd name="T19" fmla="*/ 0 h 3848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4975" h="384809">
                    <a:moveTo>
                      <a:pt x="107124" y="0"/>
                    </a:moveTo>
                    <a:lnTo>
                      <a:pt x="0" y="0"/>
                    </a:lnTo>
                    <a:lnTo>
                      <a:pt x="0" y="384810"/>
                    </a:lnTo>
                    <a:lnTo>
                      <a:pt x="107124" y="384810"/>
                    </a:lnTo>
                    <a:lnTo>
                      <a:pt x="107124" y="0"/>
                    </a:lnTo>
                    <a:close/>
                  </a:path>
                  <a:path w="434975" h="384809">
                    <a:moveTo>
                      <a:pt x="434898" y="0"/>
                    </a:moveTo>
                    <a:lnTo>
                      <a:pt x="328498" y="0"/>
                    </a:lnTo>
                    <a:lnTo>
                      <a:pt x="328498" y="384810"/>
                    </a:lnTo>
                    <a:lnTo>
                      <a:pt x="434898" y="384810"/>
                    </a:lnTo>
                    <a:lnTo>
                      <a:pt x="434898" y="0"/>
                    </a:lnTo>
                    <a:close/>
                  </a:path>
                </a:pathLst>
              </a:custGeom>
              <a:solidFill>
                <a:srgbClr val="363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 sz="1151"/>
              </a:p>
            </p:txBody>
          </p:sp>
          <p:sp>
            <p:nvSpPr>
              <p:cNvPr id="3089" name="object 17">
                <a:extLst>
                  <a:ext uri="{FF2B5EF4-FFF2-40B4-BE49-F238E27FC236}">
                    <a16:creationId xmlns:a16="http://schemas.microsoft.com/office/drawing/2014/main" id="{BBDA2535-55CF-4876-9011-1262000CA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790" y="841095"/>
                <a:ext cx="434975" cy="92075"/>
              </a:xfrm>
              <a:custGeom>
                <a:avLst/>
                <a:gdLst>
                  <a:gd name="T0" fmla="*/ 434898 w 434975"/>
                  <a:gd name="T1" fmla="*/ 0 h 92075"/>
                  <a:gd name="T2" fmla="*/ 0 w 434975"/>
                  <a:gd name="T3" fmla="*/ 0 h 92075"/>
                  <a:gd name="T4" fmla="*/ 0 w 434975"/>
                  <a:gd name="T5" fmla="*/ 91859 h 92075"/>
                  <a:gd name="T6" fmla="*/ 434898 w 434975"/>
                  <a:gd name="T7" fmla="*/ 91859 h 92075"/>
                  <a:gd name="T8" fmla="*/ 434898 w 434975"/>
                  <a:gd name="T9" fmla="*/ 0 h 920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975" h="92075">
                    <a:moveTo>
                      <a:pt x="434898" y="0"/>
                    </a:moveTo>
                    <a:lnTo>
                      <a:pt x="0" y="0"/>
                    </a:lnTo>
                    <a:lnTo>
                      <a:pt x="0" y="91859"/>
                    </a:lnTo>
                    <a:lnTo>
                      <a:pt x="434898" y="91859"/>
                    </a:lnTo>
                    <a:lnTo>
                      <a:pt x="434898" y="0"/>
                    </a:lnTo>
                    <a:close/>
                  </a:path>
                </a:pathLst>
              </a:custGeom>
              <a:solidFill>
                <a:srgbClr val="F15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ru-RU" sz="1151"/>
              </a:p>
            </p:txBody>
          </p:sp>
        </p:grpSp>
        <p:sp>
          <p:nvSpPr>
            <p:cNvPr id="3085" name="object 18">
              <a:extLst>
                <a:ext uri="{FF2B5EF4-FFF2-40B4-BE49-F238E27FC236}">
                  <a16:creationId xmlns:a16="http://schemas.microsoft.com/office/drawing/2014/main" id="{4EE5078B-4ACB-413D-AD20-44A68EF3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592138"/>
              <a:ext cx="373063" cy="406400"/>
            </a:xfrm>
            <a:custGeom>
              <a:avLst/>
              <a:gdLst>
                <a:gd name="T0" fmla="*/ 80 w 434975"/>
                <a:gd name="T1" fmla="*/ 0 h 476250"/>
                <a:gd name="T2" fmla="*/ 0 w 434975"/>
                <a:gd name="T3" fmla="*/ 0 h 476250"/>
                <a:gd name="T4" fmla="*/ 0 w 434975"/>
                <a:gd name="T5" fmla="*/ 13 h 476250"/>
                <a:gd name="T6" fmla="*/ 0 w 434975"/>
                <a:gd name="T7" fmla="*/ 67 h 476250"/>
                <a:gd name="T8" fmla="*/ 20 w 434975"/>
                <a:gd name="T9" fmla="*/ 67 h 476250"/>
                <a:gd name="T10" fmla="*/ 20 w 434975"/>
                <a:gd name="T11" fmla="*/ 13 h 476250"/>
                <a:gd name="T12" fmla="*/ 60 w 434975"/>
                <a:gd name="T13" fmla="*/ 13 h 476250"/>
                <a:gd name="T14" fmla="*/ 60 w 434975"/>
                <a:gd name="T15" fmla="*/ 67 h 476250"/>
                <a:gd name="T16" fmla="*/ 80 w 434975"/>
                <a:gd name="T17" fmla="*/ 67 h 476250"/>
                <a:gd name="T18" fmla="*/ 80 w 434975"/>
                <a:gd name="T19" fmla="*/ 13 h 476250"/>
                <a:gd name="T20" fmla="*/ 80 w 434975"/>
                <a:gd name="T21" fmla="*/ 0 h 476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4975" h="476250">
                  <a:moveTo>
                    <a:pt x="434898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0" y="476250"/>
                  </a:lnTo>
                  <a:lnTo>
                    <a:pt x="107124" y="476250"/>
                  </a:lnTo>
                  <a:lnTo>
                    <a:pt x="107124" y="91440"/>
                  </a:lnTo>
                  <a:lnTo>
                    <a:pt x="328498" y="91440"/>
                  </a:lnTo>
                  <a:lnTo>
                    <a:pt x="328498" y="476250"/>
                  </a:lnTo>
                  <a:lnTo>
                    <a:pt x="434898" y="476250"/>
                  </a:lnTo>
                  <a:lnTo>
                    <a:pt x="434898" y="91440"/>
                  </a:lnTo>
                  <a:lnTo>
                    <a:pt x="434898" y="0"/>
                  </a:lnTo>
                  <a:close/>
                </a:path>
              </a:pathLst>
            </a:custGeom>
            <a:solidFill>
              <a:srgbClr val="363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151"/>
            </a:p>
          </p:txBody>
        </p:sp>
        <p:sp>
          <p:nvSpPr>
            <p:cNvPr id="3086" name="object 19">
              <a:extLst>
                <a:ext uri="{FF2B5EF4-FFF2-40B4-BE49-F238E27FC236}">
                  <a16:creationId xmlns:a16="http://schemas.microsoft.com/office/drawing/2014/main" id="{2DBBF049-4615-4B7F-8229-58CB7D96C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592138"/>
              <a:ext cx="463550" cy="407987"/>
            </a:xfrm>
            <a:custGeom>
              <a:avLst/>
              <a:gdLst>
                <a:gd name="T0" fmla="*/ 95 w 541020"/>
                <a:gd name="T1" fmla="*/ 0 h 476884"/>
                <a:gd name="T2" fmla="*/ 77 w 541020"/>
                <a:gd name="T3" fmla="*/ 0 h 476884"/>
                <a:gd name="T4" fmla="*/ 47 w 541020"/>
                <a:gd name="T5" fmla="*/ 39 h 476884"/>
                <a:gd name="T6" fmla="*/ 18 w 541020"/>
                <a:gd name="T7" fmla="*/ 0 h 476884"/>
                <a:gd name="T8" fmla="*/ 0 w 541020"/>
                <a:gd name="T9" fmla="*/ 0 h 476884"/>
                <a:gd name="T10" fmla="*/ 0 w 541020"/>
                <a:gd name="T11" fmla="*/ 76 h 476884"/>
                <a:gd name="T12" fmla="*/ 18 w 541020"/>
                <a:gd name="T13" fmla="*/ 76 h 476884"/>
                <a:gd name="T14" fmla="*/ 18 w 541020"/>
                <a:gd name="T15" fmla="*/ 28 h 476884"/>
                <a:gd name="T16" fmla="*/ 42 w 541020"/>
                <a:gd name="T17" fmla="*/ 61 h 476884"/>
                <a:gd name="T18" fmla="*/ 54 w 541020"/>
                <a:gd name="T19" fmla="*/ 61 h 476884"/>
                <a:gd name="T20" fmla="*/ 76 w 541020"/>
                <a:gd name="T21" fmla="*/ 28 h 476884"/>
                <a:gd name="T22" fmla="*/ 76 w 541020"/>
                <a:gd name="T23" fmla="*/ 76 h 476884"/>
                <a:gd name="T24" fmla="*/ 95 w 541020"/>
                <a:gd name="T25" fmla="*/ 76 h 476884"/>
                <a:gd name="T26" fmla="*/ 95 w 541020"/>
                <a:gd name="T27" fmla="*/ 0 h 4768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41020" h="476884">
                  <a:moveTo>
                    <a:pt x="540588" y="0"/>
                  </a:moveTo>
                  <a:lnTo>
                    <a:pt x="441324" y="0"/>
                  </a:lnTo>
                  <a:lnTo>
                    <a:pt x="270649" y="247700"/>
                  </a:lnTo>
                  <a:lnTo>
                    <a:pt x="99263" y="0"/>
                  </a:lnTo>
                  <a:lnTo>
                    <a:pt x="0" y="0"/>
                  </a:lnTo>
                  <a:lnTo>
                    <a:pt x="0" y="476338"/>
                  </a:lnTo>
                  <a:lnTo>
                    <a:pt x="107111" y="476338"/>
                  </a:lnTo>
                  <a:lnTo>
                    <a:pt x="107111" y="182372"/>
                  </a:lnTo>
                  <a:lnTo>
                    <a:pt x="239229" y="374269"/>
                  </a:lnTo>
                  <a:lnTo>
                    <a:pt x="301358" y="374269"/>
                  </a:lnTo>
                  <a:lnTo>
                    <a:pt x="433463" y="183057"/>
                  </a:lnTo>
                  <a:lnTo>
                    <a:pt x="433463" y="476338"/>
                  </a:lnTo>
                  <a:lnTo>
                    <a:pt x="540588" y="476338"/>
                  </a:lnTo>
                  <a:lnTo>
                    <a:pt x="540588" y="0"/>
                  </a:lnTo>
                  <a:close/>
                </a:path>
              </a:pathLst>
            </a:custGeom>
            <a:solidFill>
              <a:srgbClr val="363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151"/>
            </a:p>
          </p:txBody>
        </p:sp>
        <p:sp>
          <p:nvSpPr>
            <p:cNvPr id="3087" name="object 20">
              <a:extLst>
                <a:ext uri="{FF2B5EF4-FFF2-40B4-BE49-F238E27FC236}">
                  <a16:creationId xmlns:a16="http://schemas.microsoft.com/office/drawing/2014/main" id="{9833147A-1762-4DC1-BC25-347DE4C6F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27038"/>
              <a:ext cx="373063" cy="79375"/>
            </a:xfrm>
            <a:custGeom>
              <a:avLst/>
              <a:gdLst>
                <a:gd name="T0" fmla="*/ 80 w 434975"/>
                <a:gd name="T1" fmla="*/ 0 h 93345"/>
                <a:gd name="T2" fmla="*/ 0 w 434975"/>
                <a:gd name="T3" fmla="*/ 0 h 93345"/>
                <a:gd name="T4" fmla="*/ 0 w 434975"/>
                <a:gd name="T5" fmla="*/ 10 h 93345"/>
                <a:gd name="T6" fmla="*/ 80 w 434975"/>
                <a:gd name="T7" fmla="*/ 10 h 93345"/>
                <a:gd name="T8" fmla="*/ 80 w 434975"/>
                <a:gd name="T9" fmla="*/ 0 h 933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975" h="93345">
                  <a:moveTo>
                    <a:pt x="434898" y="0"/>
                  </a:moveTo>
                  <a:lnTo>
                    <a:pt x="0" y="0"/>
                  </a:lnTo>
                  <a:lnTo>
                    <a:pt x="0" y="93065"/>
                  </a:lnTo>
                  <a:lnTo>
                    <a:pt x="434898" y="93065"/>
                  </a:lnTo>
                  <a:lnTo>
                    <a:pt x="434898" y="0"/>
                  </a:lnTo>
                  <a:close/>
                </a:path>
              </a:pathLst>
            </a:custGeom>
            <a:solidFill>
              <a:srgbClr val="F15B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151"/>
            </a:p>
          </p:txBody>
        </p:sp>
      </p:grpSp>
      <p:pic>
        <p:nvPicPr>
          <p:cNvPr id="3077" name="Рисунок 19">
            <a:extLst>
              <a:ext uri="{FF2B5EF4-FFF2-40B4-BE49-F238E27FC236}">
                <a16:creationId xmlns:a16="http://schemas.microsoft.com/office/drawing/2014/main" id="{86D0970A-13FF-4936-AC24-CB0F7CBD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1" y="4386081"/>
            <a:ext cx="157995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Рамка 21">
            <a:extLst>
              <a:ext uri="{FF2B5EF4-FFF2-40B4-BE49-F238E27FC236}">
                <a16:creationId xmlns:a16="http://schemas.microsoft.com/office/drawing/2014/main" id="{3F31FB13-EBF9-420F-A696-A552BDC798B1}"/>
              </a:ext>
            </a:extLst>
          </p:cNvPr>
          <p:cNvSpPr/>
          <p:nvPr/>
        </p:nvSpPr>
        <p:spPr>
          <a:xfrm>
            <a:off x="3674153" y="1245689"/>
            <a:ext cx="3986213" cy="2415779"/>
          </a:xfrm>
          <a:prstGeom prst="frame">
            <a:avLst>
              <a:gd name="adj1" fmla="val 470"/>
            </a:avLst>
          </a:prstGeom>
          <a:solidFill>
            <a:srgbClr val="FE625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51">
              <a:solidFill>
                <a:schemeClr val="tx1"/>
              </a:solidFill>
            </a:endParaRPr>
          </a:p>
        </p:txBody>
      </p:sp>
      <p:sp>
        <p:nvSpPr>
          <p:cNvPr id="23" name="Рамка 22">
            <a:extLst>
              <a:ext uri="{FF2B5EF4-FFF2-40B4-BE49-F238E27FC236}">
                <a16:creationId xmlns:a16="http://schemas.microsoft.com/office/drawing/2014/main" id="{DF9C55F7-0EB2-4748-BFA5-A3737505F5B9}"/>
              </a:ext>
            </a:extLst>
          </p:cNvPr>
          <p:cNvSpPr/>
          <p:nvPr/>
        </p:nvSpPr>
        <p:spPr>
          <a:xfrm>
            <a:off x="3832396" y="1410823"/>
            <a:ext cx="3986213" cy="2415779"/>
          </a:xfrm>
          <a:prstGeom prst="frame">
            <a:avLst>
              <a:gd name="adj1" fmla="val 588"/>
            </a:avLst>
          </a:prstGeom>
          <a:solidFill>
            <a:srgbClr val="243F60"/>
          </a:solidFill>
          <a:ln>
            <a:solidFill>
              <a:srgbClr val="243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51">
              <a:solidFill>
                <a:schemeClr val="tx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14385D-C42A-4E80-8CBD-0A589D97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4" name="герб.png" descr="герб.png">
            <a:extLst>
              <a:ext uri="{FF2B5EF4-FFF2-40B4-BE49-F238E27FC236}">
                <a16:creationId xmlns:a16="http://schemas.microsoft.com/office/drawing/2014/main" id="{D53C38F7-8B8D-4D64-A796-4DD19EF01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876" y="2204864"/>
            <a:ext cx="669088" cy="73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0828FF-E914-440A-89B7-B2C9D92CC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846" y="3944541"/>
            <a:ext cx="2036959" cy="11505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BEBD13-E798-4359-AEC0-6F488B7E42D6}"/>
              </a:ext>
            </a:extLst>
          </p:cNvPr>
          <p:cNvSpPr/>
          <p:nvPr/>
        </p:nvSpPr>
        <p:spPr>
          <a:xfrm>
            <a:off x="3429001" y="1148511"/>
            <a:ext cx="1852491" cy="31811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6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5068693" y="1574089"/>
            <a:ext cx="3591529" cy="2171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51" dirty="0">
                <a:solidFill>
                  <a:schemeClr val="accent1"/>
                </a:solidFill>
                <a:cs typeface="Times New Roman" panose="02020603050405020304" pitchFamily="18" charset="0"/>
              </a:rPr>
              <a:t>Материалы, которые вы видите</a:t>
            </a:r>
          </a:p>
          <a:p>
            <a:r>
              <a:rPr lang="ru-RU" sz="1651" dirty="0">
                <a:solidFill>
                  <a:schemeClr val="accent1"/>
                </a:solidFill>
                <a:cs typeface="Times New Roman" panose="02020603050405020304" pitchFamily="18" charset="0"/>
              </a:rPr>
              <a:t>в каталоге и на главной странице </a:t>
            </a:r>
            <a:r>
              <a:rPr lang="ru-RU" sz="16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называются </a:t>
            </a:r>
            <a:r>
              <a:rPr lang="en-US" sz="16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–</a:t>
            </a:r>
            <a:r>
              <a:rPr lang="ru-RU" sz="16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карточки контента</a:t>
            </a:r>
            <a:endParaRPr lang="ru-RU" sz="1151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endParaRPr lang="ru-RU" sz="115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ru-RU" sz="1151" dirty="0">
                <a:cs typeface="Times New Roman" panose="02020603050405020304" pitchFamily="18" charset="0"/>
              </a:rPr>
              <a:t>На карточке указаны:</a:t>
            </a:r>
          </a:p>
          <a:p>
            <a:pPr marL="214308" indent="-21430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51" dirty="0">
                <a:cs typeface="Times New Roman" panose="02020603050405020304" pitchFamily="18" charset="0"/>
              </a:rPr>
              <a:t>Уровень изучения </a:t>
            </a:r>
            <a:br>
              <a:rPr lang="en-US" sz="1151" dirty="0">
                <a:cs typeface="Times New Roman" panose="02020603050405020304" pitchFamily="18" charset="0"/>
              </a:rPr>
            </a:br>
            <a:r>
              <a:rPr lang="ru-RU" sz="1151" dirty="0">
                <a:cs typeface="Times New Roman" panose="02020603050405020304" pitchFamily="18" charset="0"/>
              </a:rPr>
              <a:t>(базовый или углублённый)</a:t>
            </a:r>
          </a:p>
          <a:p>
            <a:pPr marL="214308" indent="-21430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51" dirty="0">
                <a:cs typeface="Times New Roman" panose="02020603050405020304" pitchFamily="18" charset="0"/>
              </a:rPr>
              <a:t>Название контента</a:t>
            </a:r>
          </a:p>
          <a:p>
            <a:pPr marL="214308" indent="-21430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51" dirty="0">
                <a:cs typeface="Times New Roman" panose="02020603050405020304" pitchFamily="18" charset="0"/>
              </a:rPr>
              <a:t>Теги (ЭОР, видеоматериалы, презентация…)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562764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Просмотр карточки контента в каталоге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5DFA37-374A-36BC-F30C-F53E49AC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8" y="1316422"/>
            <a:ext cx="4236345" cy="2947843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10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71963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275A73-7AD2-4E0B-BA0F-FE5F9D93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626" y="425264"/>
            <a:ext cx="4740769" cy="429297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39999" y="426377"/>
            <a:ext cx="7200871" cy="994172"/>
          </a:xfrm>
          <a:prstGeom prst="rect">
            <a:avLst/>
          </a:prstGeom>
        </p:spPr>
        <p:txBody>
          <a:bodyPr vert="horz" lIns="68580" tIns="34291" rIns="68580" bIns="34291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62E88"/>
                </a:solidFill>
                <a:ea typeface="Golos Text Black" pitchFamily="34" charset="0"/>
                <a:cs typeface="+mj-cs"/>
              </a:rPr>
              <a:t>Переход в детальное</a:t>
            </a:r>
          </a:p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62E88"/>
                </a:solidFill>
                <a:ea typeface="Golos Text Black" pitchFamily="34" charset="0"/>
                <a:cs typeface="+mj-cs"/>
              </a:rPr>
              <a:t>описание карточки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1913878"/>
            <a:ext cx="3351711" cy="977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Нажав на карточку конкретного курса, раздела, темы или урока, можно посмотреть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детальное описание учебного материала</a:t>
            </a:r>
            <a:r>
              <a:rPr lang="ru-RU" sz="1151" dirty="0">
                <a:cs typeface="Times New Roman" panose="02020603050405020304" pitchFamily="18" charset="0"/>
              </a:rPr>
              <a:t> — содержание, время на изучение, 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1839654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603167" y="3619169"/>
            <a:ext cx="318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Учебный материал можно </a:t>
            </a:r>
            <a:r>
              <a:rPr lang="ru-RU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добавить </a:t>
            </a:r>
            <a:b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в избранное</a:t>
            </a:r>
            <a:r>
              <a:rPr lang="ru-RU" sz="1200" dirty="0">
                <a:cs typeface="Times New Roman" panose="02020603050405020304" pitchFamily="18" charset="0"/>
              </a:rPr>
              <a:t>, чтобы сохранить интересный контент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ABB201-8E55-4C92-8A1D-376AE6E3F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" t="26093" r="55292" b="5553"/>
          <a:stretch/>
        </p:blipFill>
        <p:spPr>
          <a:xfrm>
            <a:off x="594904" y="1085409"/>
            <a:ext cx="3064435" cy="243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1EDDC-5AD0-4576-AD74-9F79BF64E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41" t="-1845" r="27912" b="14071"/>
          <a:stretch/>
        </p:blipFill>
        <p:spPr>
          <a:xfrm>
            <a:off x="4217631" y="1004337"/>
            <a:ext cx="3314615" cy="2511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05CCF-5E6E-43A1-8EFC-70E4AA422DD6}"/>
              </a:ext>
            </a:extLst>
          </p:cNvPr>
          <p:cNvSpPr txBox="1"/>
          <p:nvPr/>
        </p:nvSpPr>
        <p:spPr>
          <a:xfrm>
            <a:off x="4227285" y="3619170"/>
            <a:ext cx="342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Чтобы удалить контент из избранного, нажмите на иконку в виде сердца. </a:t>
            </a:r>
            <a:br>
              <a:rPr lang="en-US" sz="1200" dirty="0">
                <a:cs typeface="Times New Roman" panose="02020603050405020304" pitchFamily="18" charset="0"/>
              </a:rPr>
            </a:br>
            <a:r>
              <a:rPr lang="ru-RU" sz="1200" dirty="0">
                <a:cs typeface="Times New Roman" panose="02020603050405020304" pitchFamily="18" charset="0"/>
              </a:rPr>
              <a:t>Она поменяет свой цвет, контент удалится из избранного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Добавление контента в Избранное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12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4228484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3940650" y="3187741"/>
            <a:ext cx="4528569" cy="977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Учебный материал в избранном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можно распределить по подборкам</a:t>
            </a:r>
          </a:p>
          <a:p>
            <a:endParaRPr lang="ru-RU" sz="1151" dirty="0">
              <a:cs typeface="Times New Roman" panose="02020603050405020304" pitchFamily="18" charset="0"/>
            </a:endParaRPr>
          </a:p>
          <a:p>
            <a:r>
              <a:rPr lang="ru-RU" sz="1151" dirty="0">
                <a:cs typeface="Times New Roman" panose="02020603050405020304" pitchFamily="18" charset="0"/>
              </a:rPr>
              <a:t>Это можно сделать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во время добавления материала или после на странице «Избранное»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5A60C0-7486-427E-B877-5E1311AB2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40"/>
          <a:stretch/>
        </p:blipFill>
        <p:spPr>
          <a:xfrm>
            <a:off x="628649" y="2787935"/>
            <a:ext cx="3079043" cy="20879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5AE7CA-34C7-4183-99EE-FB5503762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785"/>
          <a:stretch/>
        </p:blipFill>
        <p:spPr>
          <a:xfrm>
            <a:off x="628651" y="927103"/>
            <a:ext cx="7168680" cy="177208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Распределение по подборкам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13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969091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7025076" y="1426828"/>
            <a:ext cx="1667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Нажмите на строку класса, для которого хотите собрать курс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03028-3038-452D-B2D6-F3BA5DCE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83" y="877098"/>
            <a:ext cx="6368912" cy="19028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E1D799-2117-4A64-BABF-763BE5AB8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62" t="571" r="962" b="15880"/>
          <a:stretch/>
        </p:blipFill>
        <p:spPr>
          <a:xfrm>
            <a:off x="3444872" y="2786202"/>
            <a:ext cx="5356889" cy="23572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D70EF7-923D-4BFE-A2A6-FD9B73715B33}"/>
              </a:ext>
            </a:extLst>
          </p:cNvPr>
          <p:cNvSpPr txBox="1"/>
          <p:nvPr/>
        </p:nvSpPr>
        <p:spPr>
          <a:xfrm>
            <a:off x="598083" y="3458492"/>
            <a:ext cx="2976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Откроется </a:t>
            </a:r>
            <a:r>
              <a:rPr lang="ru-RU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мастерская контента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Добавьте уроки, разделы или темы. </a:t>
            </a:r>
            <a:br>
              <a:rPr lang="en-US" sz="1200" dirty="0">
                <a:cs typeface="Times New Roman" panose="02020603050405020304" pitchFamily="18" charset="0"/>
              </a:rPr>
            </a:br>
            <a:r>
              <a:rPr lang="ru-RU" sz="1200" dirty="0">
                <a:cs typeface="Times New Roman" panose="02020603050405020304" pitchFamily="18" charset="0"/>
              </a:rPr>
              <a:t>Для этого нажмите «</a:t>
            </a:r>
            <a:r>
              <a:rPr lang="ru-RU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+</a:t>
            </a:r>
            <a:r>
              <a:rPr lang="ru-RU" sz="1200" dirty="0"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Создание своего курса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14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1495096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6167605" y="1450745"/>
            <a:ext cx="2241000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Нажмите </a:t>
            </a:r>
            <a:br>
              <a:rPr lang="en-US" sz="1151" dirty="0">
                <a:cs typeface="Times New Roman" panose="02020603050405020304" pitchFamily="18" charset="0"/>
              </a:rPr>
            </a:b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«Добавить в корзину» </a:t>
            </a:r>
            <a:r>
              <a:rPr lang="ru-RU" sz="1151" dirty="0">
                <a:cs typeface="Times New Roman" panose="02020603050405020304" pitchFamily="18" charset="0"/>
              </a:rPr>
              <a:t>внутри карточки курса, раздела, темы или урока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70EF7-923D-4BFE-A2A6-FD9B73715B33}"/>
              </a:ext>
            </a:extLst>
          </p:cNvPr>
          <p:cNvSpPr txBox="1"/>
          <p:nvPr/>
        </p:nvSpPr>
        <p:spPr>
          <a:xfrm>
            <a:off x="3707673" y="3749009"/>
            <a:ext cx="2673000" cy="44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Выберите для какого класса Вы хотите добавить материал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32F3A9-C2C7-4A61-9F25-FA88EF0F9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" b="22942"/>
          <a:stretch/>
        </p:blipFill>
        <p:spPr>
          <a:xfrm>
            <a:off x="1" y="1006415"/>
            <a:ext cx="6060860" cy="2087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FE7161-7CC2-4036-85F9-AF3858309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62" t="38610" r="3803" b="13965"/>
          <a:stretch/>
        </p:blipFill>
        <p:spPr>
          <a:xfrm>
            <a:off x="1395025" y="3093905"/>
            <a:ext cx="2062281" cy="179495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Работа с Корзиной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15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831587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BEA28D-A276-43AD-A41E-6A6FF2A8E99F}"/>
              </a:ext>
            </a:extLst>
          </p:cNvPr>
          <p:cNvSpPr txBox="1"/>
          <p:nvPr/>
        </p:nvSpPr>
        <p:spPr>
          <a:xfrm>
            <a:off x="5126807" y="3400563"/>
            <a:ext cx="2970000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Отобранные материалы можно сортировать с помощью кнопок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«Список» </a:t>
            </a:r>
            <a:r>
              <a:rPr lang="ru-RU" sz="1151" dirty="0">
                <a:cs typeface="Times New Roman" panose="02020603050405020304" pitchFamily="18" charset="0"/>
              </a:rPr>
              <a:t>или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«План рабочей программы»</a:t>
            </a:r>
            <a:endParaRPr lang="ru-RU" sz="1151" b="1" dirty="0">
              <a:solidFill>
                <a:schemeClr val="accent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21341D-5A8F-4315-B315-B24CC24C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9" r="4097" b="25552"/>
          <a:stretch/>
        </p:blipFill>
        <p:spPr>
          <a:xfrm>
            <a:off x="628651" y="1017143"/>
            <a:ext cx="4320000" cy="15546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C74493-D217-4EF3-BC78-42C20F53C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181" r="27062"/>
          <a:stretch/>
        </p:blipFill>
        <p:spPr>
          <a:xfrm>
            <a:off x="628651" y="2757381"/>
            <a:ext cx="4320000" cy="2087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5126807" y="1301426"/>
            <a:ext cx="2970000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Чтобы удалить учебный материал, войдите во вкладку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«Корзина», </a:t>
            </a:r>
            <a:r>
              <a:rPr lang="ru-RU" sz="1151" dirty="0">
                <a:cs typeface="Times New Roman" panose="02020603050405020304" pitchFamily="18" charset="0"/>
              </a:rPr>
              <a:t>найдите </a:t>
            </a:r>
            <a:r>
              <a:rPr lang="ru-RU" sz="1151" dirty="0" err="1">
                <a:cs typeface="Times New Roman" panose="02020603050405020304" pitchFamily="18" charset="0"/>
              </a:rPr>
              <a:t>контент</a:t>
            </a:r>
            <a:endParaRPr lang="ru-RU" sz="1151" dirty="0">
              <a:cs typeface="Times New Roman" panose="02020603050405020304" pitchFamily="18" charset="0"/>
            </a:endParaRPr>
          </a:p>
          <a:p>
            <a:r>
              <a:rPr lang="ru-RU" sz="1151" dirty="0">
                <a:cs typeface="Times New Roman" panose="02020603050405020304" pitchFamily="18" charset="0"/>
              </a:rPr>
              <a:t>и нажмите на иконку корзины</a:t>
            </a:r>
            <a:endParaRPr lang="ru-RU" sz="1151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Работа с Корзиной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16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700943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C7B71D-617A-4888-8F5D-4F2568E54FFA}"/>
              </a:ext>
            </a:extLst>
          </p:cNvPr>
          <p:cNvSpPr txBox="1"/>
          <p:nvPr/>
        </p:nvSpPr>
        <p:spPr>
          <a:xfrm>
            <a:off x="539999" y="3722954"/>
            <a:ext cx="4499060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В корзине можно посмотреть, укладывается ли количество выбранного контента в лимит</a:t>
            </a:r>
          </a:p>
          <a:p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Если остались ещё минуты</a:t>
            </a:r>
            <a:r>
              <a:rPr lang="ru-RU" sz="1151" dirty="0">
                <a:cs typeface="Times New Roman" panose="02020603050405020304" pitchFamily="18" charset="0"/>
              </a:rPr>
              <a:t>, можно добавить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к заказу ещё материал</a:t>
            </a:r>
            <a:endParaRPr lang="ru-RU" sz="115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3C9B5-0AEE-4E0E-ACB6-056072142965}"/>
              </a:ext>
            </a:extLst>
          </p:cNvPr>
          <p:cNvSpPr txBox="1"/>
          <p:nvPr/>
        </p:nvSpPr>
        <p:spPr>
          <a:xfrm>
            <a:off x="5417335" y="3722954"/>
            <a:ext cx="3072764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Контент можно добавить, </a:t>
            </a:r>
            <a:br>
              <a:rPr lang="en-US" sz="1151" dirty="0">
                <a:cs typeface="Times New Roman" panose="02020603050405020304" pitchFamily="18" charset="0"/>
              </a:rPr>
            </a:br>
            <a:r>
              <a:rPr lang="ru-RU" sz="1151" dirty="0">
                <a:cs typeface="Times New Roman" panose="02020603050405020304" pitchFamily="18" charset="0"/>
              </a:rPr>
              <a:t>даже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если минут не осталось</a:t>
            </a:r>
            <a:r>
              <a:rPr lang="ru-RU" sz="1151" dirty="0">
                <a:cs typeface="Times New Roman" panose="02020603050405020304" pitchFamily="18" charset="0"/>
              </a:rPr>
              <a:t>, так как лимиты имеют рекомендательный характер</a:t>
            </a:r>
            <a:endParaRPr lang="ru-RU" sz="115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95A5C7-D457-4378-845B-75F8139E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1" y="1059640"/>
            <a:ext cx="4647143" cy="22806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212725-1BA6-4C71-BEF7-A7C3F2DA2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37" t="2057" r="4197" b="3388"/>
          <a:stretch/>
        </p:blipFill>
        <p:spPr>
          <a:xfrm>
            <a:off x="5495288" y="845549"/>
            <a:ext cx="1452944" cy="253892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Проверка лимитов контента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FA483F-6F96-E233-3E86-0AE5E7DE5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83" y="1059640"/>
            <a:ext cx="4647143" cy="2280631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17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76874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694557-D37C-4026-BA80-0D75052E3347}"/>
              </a:ext>
            </a:extLst>
          </p:cNvPr>
          <p:cNvSpPr txBox="1"/>
          <p:nvPr/>
        </p:nvSpPr>
        <p:spPr>
          <a:xfrm>
            <a:off x="5127051" y="1303622"/>
            <a:ext cx="3134447" cy="6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Calibri" panose="020F0502020204030204" pitchFamily="34" charset="0"/>
              </a:rPr>
              <a:t>После сбора необходимых учебных материалов можно оформить заказ. </a:t>
            </a:r>
          </a:p>
          <a:p>
            <a:r>
              <a:rPr lang="ru-RU" sz="1151" dirty="0">
                <a:cs typeface="Calibri" panose="020F0502020204030204" pitchFamily="34" charset="0"/>
              </a:rPr>
              <a:t>Для этого нажмите </a:t>
            </a:r>
            <a:r>
              <a:rPr lang="ru-RU" sz="1151" b="1" dirty="0">
                <a:solidFill>
                  <a:schemeClr val="accent1"/>
                </a:solidFill>
                <a:cs typeface="Calibri" panose="020F0502020204030204" pitchFamily="34" charset="0"/>
              </a:rPr>
              <a:t>«Оформить</a:t>
            </a:r>
            <a:r>
              <a:rPr lang="en-US" sz="1151" b="1" dirty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ru-RU" sz="1151" b="1" dirty="0">
                <a:solidFill>
                  <a:schemeClr val="accent1"/>
                </a:solidFill>
                <a:cs typeface="Calibri" panose="020F0502020204030204" pitchFamily="34" charset="0"/>
              </a:rPr>
              <a:t>заказ»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6101A1-57D1-4778-AE9B-0A98614DB845}"/>
              </a:ext>
            </a:extLst>
          </p:cNvPr>
          <p:cNvSpPr txBox="1"/>
          <p:nvPr/>
        </p:nvSpPr>
        <p:spPr>
          <a:xfrm>
            <a:off x="3569996" y="3559479"/>
            <a:ext cx="3244637" cy="6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Calibri" panose="020F0502020204030204" pitchFamily="34" charset="0"/>
              </a:rPr>
              <a:t>Проверьте ещё раз заказ и нажмите </a:t>
            </a:r>
            <a:r>
              <a:rPr lang="ru-RU" sz="1151" b="1" dirty="0">
                <a:solidFill>
                  <a:schemeClr val="accent1"/>
                </a:solidFill>
                <a:cs typeface="Calibri" panose="020F0502020204030204" pitchFamily="34" charset="0"/>
              </a:rPr>
              <a:t>«Оформить»</a:t>
            </a:r>
            <a:r>
              <a:rPr lang="ru-RU" sz="1151" b="1" dirty="0">
                <a:cs typeface="Calibri" panose="020F0502020204030204" pitchFamily="34" charset="0"/>
              </a:rPr>
              <a:t>, </a:t>
            </a:r>
            <a:r>
              <a:rPr lang="ru-RU" sz="1151" dirty="0">
                <a:cs typeface="Calibri" panose="020F0502020204030204" pitchFamily="34" charset="0"/>
              </a:rPr>
              <a:t>материал появится </a:t>
            </a:r>
            <a:br>
              <a:rPr lang="en-US" sz="1151" dirty="0">
                <a:cs typeface="Calibri" panose="020F0502020204030204" pitchFamily="34" charset="0"/>
              </a:rPr>
            </a:br>
            <a:r>
              <a:rPr lang="ru-RU" sz="1151" dirty="0">
                <a:cs typeface="Calibri" panose="020F0502020204030204" pitchFamily="34" charset="0"/>
              </a:rPr>
              <a:t>во вкладке </a:t>
            </a:r>
            <a:r>
              <a:rPr lang="ru-RU" sz="1151" b="1" dirty="0">
                <a:solidFill>
                  <a:schemeClr val="accent1"/>
                </a:solidFill>
                <a:cs typeface="Calibri" panose="020F0502020204030204" pitchFamily="34" charset="0"/>
              </a:rPr>
              <a:t>«Заказы»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6B043E-EE94-4C6E-A205-CE071A513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03" y="1001826"/>
            <a:ext cx="4471247" cy="199691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B44FB1A-9DCC-4808-AACC-587B7DA67B31}"/>
              </a:ext>
            </a:extLst>
          </p:cNvPr>
          <p:cNvSpPr/>
          <p:nvPr/>
        </p:nvSpPr>
        <p:spPr>
          <a:xfrm>
            <a:off x="2" y="2209506"/>
            <a:ext cx="4836415" cy="8806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6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1" dirty="0"/>
              <a:t>c</a:t>
            </a:r>
            <a:endParaRPr lang="ru-RU" sz="115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E2EACC-12D7-4CFB-BFC2-0FE475A58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58" t="10532" r="25779"/>
          <a:stretch/>
        </p:blipFill>
        <p:spPr>
          <a:xfrm>
            <a:off x="628651" y="2834867"/>
            <a:ext cx="2621807" cy="206931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Оформление заказа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18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38604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2ECCEC6-4ACC-4603-9E44-155A79A169FA}"/>
              </a:ext>
            </a:extLst>
          </p:cNvPr>
          <p:cNvSpPr/>
          <p:nvPr/>
        </p:nvSpPr>
        <p:spPr>
          <a:xfrm>
            <a:off x="0" y="2394865"/>
            <a:ext cx="4836414" cy="8806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6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1" dirty="0"/>
              <a:t>c</a:t>
            </a:r>
            <a:endParaRPr lang="ru-RU" sz="1151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26377"/>
            <a:ext cx="8134925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Назначение контента ученикам для домашней работы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BEA28D-A276-43AD-A41E-6A6FF2A8E99F}"/>
              </a:ext>
            </a:extLst>
          </p:cNvPr>
          <p:cNvSpPr txBox="1"/>
          <p:nvPr/>
        </p:nvSpPr>
        <p:spPr>
          <a:xfrm>
            <a:off x="5545351" y="2878294"/>
            <a:ext cx="2970000" cy="1509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Или нажмите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«Скопировать ссылку» </a:t>
            </a:r>
            <a:r>
              <a:rPr lang="ru-RU" sz="1151" dirty="0">
                <a:cs typeface="Times New Roman" panose="02020603050405020304" pitchFamily="18" charset="0"/>
              </a:rPr>
              <a:t>на нужном учебном материале и  вставьте в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электронный дневник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Можно скачать ссылки на все уроки, прокрутив страницу вниз и нажав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«Скачать ссылки на уроки» и загрузить полученный файл в электронный журнал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5588823" y="1094811"/>
            <a:ext cx="2970000" cy="1332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Откройте раздел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«Заказы»</a:t>
            </a:r>
            <a:br>
              <a:rPr lang="ru-RU" sz="1151" dirty="0">
                <a:cs typeface="Times New Roman" panose="02020603050405020304" pitchFamily="18" charset="0"/>
              </a:rPr>
            </a:br>
            <a:r>
              <a:rPr lang="ru-RU" sz="1151" dirty="0">
                <a:cs typeface="Times New Roman" panose="02020603050405020304" pitchFamily="18" charset="0"/>
              </a:rPr>
              <a:t>Заказанные уроки отправляются в электронный журнал.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Нажмите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«Перейти на сайт электронного журнала» </a:t>
            </a:r>
            <a:r>
              <a:rPr lang="ru-RU" sz="1151" dirty="0">
                <a:cs typeface="Times New Roman" panose="02020603050405020304" pitchFamily="18" charset="0"/>
              </a:rPr>
              <a:t>и назначьте учебный материал ученикам*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*</a:t>
            </a:r>
            <a:r>
              <a:rPr lang="ru-RU" sz="900" dirty="0">
                <a:cs typeface="Times New Roman" panose="02020603050405020304" pitchFamily="18" charset="0"/>
              </a:rPr>
              <a:t>при условии наличия интеграции</a:t>
            </a:r>
            <a:endParaRPr lang="ru-RU" sz="9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216983-A94C-D427-EC30-CC44AC85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87"/>
          <a:stretch/>
        </p:blipFill>
        <p:spPr>
          <a:xfrm>
            <a:off x="636306" y="1156899"/>
            <a:ext cx="4836415" cy="14117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A62BF0-8407-C357-BD28-AD8003525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7" t="27958" r="19041" b="7677"/>
          <a:stretch/>
        </p:blipFill>
        <p:spPr>
          <a:xfrm>
            <a:off x="636308" y="2978454"/>
            <a:ext cx="4284001" cy="1738673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19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10084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706" y="296025"/>
            <a:ext cx="3652862" cy="363176"/>
          </a:xfrm>
        </p:spPr>
        <p:txBody>
          <a:bodyPr rtlCol="0" anchor="t">
            <a:noAutofit/>
          </a:bodyPr>
          <a:lstStyle/>
          <a:p>
            <a:pPr algn="ctr"/>
            <a:r>
              <a:rPr lang="ru-RU" sz="2400" dirty="0">
                <a:latin typeface="+mn-lt"/>
                <a:ea typeface="Golos Text Black" pitchFamily="34" charset="0"/>
              </a:rPr>
              <a:t>Что такое УБ ЦОК? 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392" y="844345"/>
            <a:ext cx="8634413" cy="18637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ru-RU" sz="1600" dirty="0"/>
              <a:t> Платформа, предоставляющая доступ к верифицированному образовательному контенту, в том числе коммерческому, </a:t>
            </a:r>
            <a:r>
              <a:rPr lang="ru-RU" sz="1600" b="1" dirty="0"/>
              <a:t>от ведущих российских разработчиков</a:t>
            </a:r>
            <a:r>
              <a:rPr lang="ru-RU" sz="1600" dirty="0"/>
              <a:t>, вошедших в Федеральный перечень ЭОР</a:t>
            </a:r>
            <a:r>
              <a:rPr lang="en-US" sz="1600" dirty="0"/>
              <a:t>*</a:t>
            </a:r>
            <a:r>
              <a:rPr lang="ru-RU" sz="1600" dirty="0"/>
              <a:t>, </a:t>
            </a:r>
            <a:r>
              <a:rPr lang="ru-RU" sz="1600" b="1" dirty="0">
                <a:solidFill>
                  <a:schemeClr val="accent1"/>
                </a:solidFill>
              </a:rPr>
              <a:t>БЕСПЛАТНО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ru-RU" sz="1600" dirty="0"/>
              <a:t> Более </a:t>
            </a:r>
            <a:r>
              <a:rPr lang="ru-RU" sz="1600" b="1" dirty="0">
                <a:solidFill>
                  <a:schemeClr val="accent1"/>
                </a:solidFill>
              </a:rPr>
              <a:t>35 000 уроков </a:t>
            </a:r>
            <a:r>
              <a:rPr lang="ru-RU" sz="1600" dirty="0"/>
              <a:t>от </a:t>
            </a:r>
            <a:r>
              <a:rPr lang="ru-RU" sz="1600" b="1" dirty="0">
                <a:solidFill>
                  <a:schemeClr val="accent1"/>
                </a:solidFill>
              </a:rPr>
              <a:t>30 поставщиков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None/>
            </a:pPr>
            <a:endParaRPr lang="ru-RU" sz="16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ru-RU" sz="1600" b="1" dirty="0">
                <a:solidFill>
                  <a:schemeClr val="accent1"/>
                </a:solidFill>
              </a:rPr>
              <a:t> Главная цель </a:t>
            </a:r>
            <a:r>
              <a:rPr lang="en-US" sz="1600" b="1" dirty="0">
                <a:solidFill>
                  <a:schemeClr val="accent1"/>
                </a:solidFill>
              </a:rPr>
              <a:t>–</a:t>
            </a:r>
            <a:r>
              <a:rPr lang="ru-RU" sz="1600" b="1" dirty="0">
                <a:solidFill>
                  <a:schemeClr val="accent1"/>
                </a:solidFill>
              </a:rPr>
              <a:t> дать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>
                <a:solidFill>
                  <a:schemeClr val="accent1"/>
                </a:solidFill>
              </a:rPr>
              <a:t>лучший образовательный контент для обучающихся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E47A546-7060-29A9-1952-9EA051E6E7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8303" y="4756386"/>
            <a:ext cx="9079648" cy="387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None/>
            </a:pPr>
            <a:r>
              <a:rPr lang="ru-RU" sz="1100" dirty="0"/>
              <a:t>*Приказ </a:t>
            </a:r>
            <a:r>
              <a:rPr lang="ru-RU" sz="1100" dirty="0" err="1"/>
              <a:t>Минпросвещения</a:t>
            </a:r>
            <a:r>
              <a:rPr lang="ru-RU" sz="1100" dirty="0"/>
              <a:t> России от 18.07.2024 N 499 "Об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 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b="12548"/>
          <a:stretch/>
        </p:blipFill>
        <p:spPr>
          <a:xfrm>
            <a:off x="1" y="2711033"/>
            <a:ext cx="9162265" cy="1970487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374717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53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061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3C7AA9-13F0-4CCC-A81D-199DC347F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30556" r="6790" b="31111"/>
          <a:stretch/>
        </p:blipFill>
        <p:spPr>
          <a:xfrm>
            <a:off x="633013" y="1000845"/>
            <a:ext cx="4532235" cy="35236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F18BC3-B6F1-4C40-9FB4-CD7738A2A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9" r="22382"/>
          <a:stretch/>
        </p:blipFill>
        <p:spPr>
          <a:xfrm>
            <a:off x="5343379" y="3207426"/>
            <a:ext cx="3243632" cy="193607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Проведение фронтальной работы в классе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5262377" y="1301427"/>
            <a:ext cx="36792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Откройте раздел </a:t>
            </a:r>
            <a:r>
              <a:rPr lang="ru-RU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«Заказы»</a:t>
            </a:r>
            <a:endParaRPr lang="ru-RU" sz="1200" dirty="0">
              <a:cs typeface="Times New Roman" panose="02020603050405020304" pitchFamily="18" charset="0"/>
            </a:endParaRPr>
          </a:p>
          <a:p>
            <a:r>
              <a:rPr lang="ru-RU" sz="1200" dirty="0">
                <a:cs typeface="Times New Roman" panose="02020603050405020304" pitchFamily="18" charset="0"/>
              </a:rPr>
              <a:t>Найдите нужный урок и нажмите </a:t>
            </a:r>
            <a:r>
              <a:rPr lang="ru-RU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«Скопировать ссылку»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Перейдите по ссылке на компьютере,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к которому подключены проектор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или интерактивная доска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Укажите, что доступ нужен Вам как учителю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Урок откроется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20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138087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B2E058-D24D-443D-A245-66FD4271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3" t="-3552" r="23693" b="29461"/>
          <a:stretch/>
        </p:blipFill>
        <p:spPr>
          <a:xfrm>
            <a:off x="4986339" y="3453215"/>
            <a:ext cx="3018235" cy="137927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992208" cy="393023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Предоставление контента для работы в классе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4986337" y="901604"/>
            <a:ext cx="3829051" cy="2356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Откройте раздел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«Заказы»</a:t>
            </a:r>
            <a:br>
              <a:rPr lang="ru-RU" sz="1151" dirty="0">
                <a:cs typeface="Times New Roman" panose="02020603050405020304" pitchFamily="18" charset="0"/>
              </a:rPr>
            </a:br>
            <a:r>
              <a:rPr lang="ru-RU" sz="1151" dirty="0">
                <a:cs typeface="Times New Roman" panose="02020603050405020304" pitchFamily="18" charset="0"/>
              </a:rPr>
              <a:t>Заказанные уроки отправляются в электронный журнал.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Нажмите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«Перейти на сайт электронного журнала» </a:t>
            </a:r>
            <a:r>
              <a:rPr lang="ru-RU" sz="1151" dirty="0">
                <a:cs typeface="Times New Roman" panose="02020603050405020304" pitchFamily="18" charset="0"/>
              </a:rPr>
              <a:t>и назначьте учебный материал ученикам*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*</a:t>
            </a:r>
            <a:r>
              <a:rPr lang="ru-RU" sz="900" dirty="0">
                <a:cs typeface="Times New Roman" panose="02020603050405020304" pitchFamily="18" charset="0"/>
              </a:rPr>
              <a:t>при условии наличия интеграции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Или нажмите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«Скопировать ссылку» </a:t>
            </a:r>
            <a:r>
              <a:rPr lang="ru-RU" sz="1151" dirty="0">
                <a:cs typeface="Times New Roman" panose="02020603050405020304" pitchFamily="18" charset="0"/>
              </a:rPr>
              <a:t>на нужном учебном материале и вставьте в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электронный дневник.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Чтобы ученики открыли ссылку со школьных компьютеров</a:t>
            </a:r>
          </a:p>
          <a:p>
            <a:endParaRPr lang="ru-RU" sz="900" dirty="0"/>
          </a:p>
          <a:p>
            <a:endParaRPr lang="ru-RU" sz="115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F29C44-B071-44A2-A36B-B8215755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82" y="901604"/>
            <a:ext cx="4680313" cy="13669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14447F-1D6F-4720-B004-8FB5B891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82" y="2929396"/>
            <a:ext cx="4680313" cy="1903095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21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172897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4108ABE-D85B-4065-97DD-01B68F259BC3}"/>
              </a:ext>
            </a:extLst>
          </p:cNvPr>
          <p:cNvSpPr txBox="1"/>
          <p:nvPr/>
        </p:nvSpPr>
        <p:spPr>
          <a:xfrm>
            <a:off x="3527167" y="1382964"/>
            <a:ext cx="4391432" cy="2155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sz="1151" dirty="0">
                <a:cs typeface="Times New Roman" panose="02020603050405020304" pitchFamily="18" charset="0"/>
              </a:rPr>
              <a:t>Если ученик перейдёт по ссылке на компьютере или планшете, откроется страница с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QR-кодом</a:t>
            </a:r>
            <a:r>
              <a:rPr lang="ru-RU" sz="1151" dirty="0">
                <a:cs typeface="Times New Roman" panose="02020603050405020304" pitchFamily="18" charset="0"/>
              </a:rPr>
              <a:t>. Его нужно сканировать с помощью приложения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</a:t>
            </a:r>
            <a:r>
              <a:rPr lang="ru-RU" sz="1151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Госуслуги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Моя школа»</a:t>
            </a:r>
          </a:p>
          <a:p>
            <a:pPr>
              <a:spcBef>
                <a:spcPts val="900"/>
              </a:spcBef>
            </a:pPr>
            <a:r>
              <a:rPr lang="ru-RU" sz="1151" dirty="0">
                <a:cs typeface="Times New Roman" panose="02020603050405020304" pitchFamily="18" charset="0"/>
              </a:rPr>
              <a:t>Если ученик перед этим заходил на Госуслуги через компьютер/планшет или в электронный дневник, учебный материал откроется сразу, </a:t>
            </a:r>
            <a:br>
              <a:rPr lang="ru-RU" sz="1151" dirty="0">
                <a:cs typeface="Times New Roman" panose="02020603050405020304" pitchFamily="18" charset="0"/>
              </a:rPr>
            </a:br>
            <a:r>
              <a:rPr lang="ru-RU" sz="1151" dirty="0">
                <a:cs typeface="Times New Roman" panose="02020603050405020304" pitchFamily="18" charset="0"/>
              </a:rPr>
              <a:t>без QR-кода</a:t>
            </a:r>
            <a:endParaRPr lang="ru-RU" sz="1351" dirty="0">
              <a:ea typeface="Times New Roman" panose="02020603050405020304" pitchFamily="18" charset="0"/>
            </a:endParaRPr>
          </a:p>
          <a:p>
            <a:pPr>
              <a:spcBef>
                <a:spcPts val="900"/>
              </a:spcBef>
            </a:pPr>
            <a:r>
              <a:rPr lang="ru-RU" sz="1351" dirty="0">
                <a:ea typeface="Times New Roman" panose="02020603050405020304" pitchFamily="18" charset="0"/>
                <a:cs typeface="Calibri" panose="020F0502020204030204" pitchFamily="34" charset="0"/>
              </a:rPr>
              <a:t>Родитель также сможет сканировать QR-код, чтобы открыть доступ ребёнку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B79616-C4B9-48D9-8A3D-6BC43D912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81" t="8472" r="28801" b="14444"/>
          <a:stretch/>
        </p:blipFill>
        <p:spPr>
          <a:xfrm>
            <a:off x="628651" y="923463"/>
            <a:ext cx="2645933" cy="410193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Как ученикам открыть контент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22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618289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87F093-DFD0-4483-B65B-9F2DB69D0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4" t="10741" r="2975" b="15972"/>
          <a:stretch/>
        </p:blipFill>
        <p:spPr>
          <a:xfrm>
            <a:off x="628652" y="923461"/>
            <a:ext cx="2137745" cy="391672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Как ученикам открыть </a:t>
            </a:r>
            <a:r>
              <a:rPr lang="ru-RU" sz="2400" dirty="0" err="1">
                <a:latin typeface="+mn-lt"/>
                <a:ea typeface="Golos Text Black" pitchFamily="34" charset="0"/>
              </a:rPr>
              <a:t>контент</a:t>
            </a:r>
            <a:endParaRPr lang="ru-RU" sz="2400" dirty="0">
              <a:latin typeface="+mn-lt"/>
              <a:ea typeface="Golos Text Black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08ABE-D85B-4065-97DD-01B68F259BC3}"/>
              </a:ext>
            </a:extLst>
          </p:cNvPr>
          <p:cNvSpPr txBox="1"/>
          <p:nvPr/>
        </p:nvSpPr>
        <p:spPr>
          <a:xfrm>
            <a:off x="3046230" y="1752295"/>
            <a:ext cx="5318937" cy="916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sz="1151" dirty="0">
                <a:cs typeface="Times New Roman" panose="02020603050405020304" pitchFamily="18" charset="0"/>
              </a:rPr>
              <a:t>Если ученик перейдёт по ссылке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через телефон</a:t>
            </a:r>
            <a:r>
              <a:rPr lang="ru-RU" sz="1151" dirty="0">
                <a:cs typeface="Times New Roman" panose="02020603050405020304" pitchFamily="18" charset="0"/>
              </a:rPr>
              <a:t>, на котором установлено приложение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«Госуслуги Моя школа»</a:t>
            </a:r>
            <a:r>
              <a:rPr lang="ru-RU" sz="1151" dirty="0">
                <a:cs typeface="Times New Roman" panose="02020603050405020304" pitchFamily="18" charset="0"/>
              </a:rPr>
              <a:t>, учебный материал откроется сразу</a:t>
            </a:r>
          </a:p>
          <a:p>
            <a:pPr>
              <a:spcBef>
                <a:spcPts val="900"/>
              </a:spcBef>
            </a:pPr>
            <a:r>
              <a:rPr lang="ru-RU" sz="1151" dirty="0">
                <a:cs typeface="Times New Roman" panose="02020603050405020304" pitchFamily="18" charset="0"/>
              </a:rPr>
              <a:t>Если мобильное приложение не установлено, то откроется окно с предложением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скачать приложение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23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45317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CC80C-0E61-48D9-9E90-90BB31087D7A}"/>
              </a:ext>
            </a:extLst>
          </p:cNvPr>
          <p:cNvSpPr txBox="1"/>
          <p:nvPr/>
        </p:nvSpPr>
        <p:spPr>
          <a:xfrm>
            <a:off x="539999" y="3658014"/>
            <a:ext cx="5024531" cy="977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Откройте ссылку заказанного урока и выберите,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что доступ нужен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«Нескольким ученикам»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Озвучьте увиденный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код сессии </a:t>
            </a:r>
            <a:r>
              <a:rPr lang="ru-RU" sz="1151" dirty="0">
                <a:cs typeface="Times New Roman" panose="02020603050405020304" pitchFamily="18" charset="0"/>
              </a:rPr>
              <a:t>ученикам и ожидайте ввода учениками кодов</a:t>
            </a:r>
          </a:p>
          <a:p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Сессия действует 45 минут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5413A1-E563-4A7B-8227-0AE8D52EA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6" t="13965" r="25547" b="8421"/>
          <a:stretch/>
        </p:blipFill>
        <p:spPr>
          <a:xfrm>
            <a:off x="718130" y="1749167"/>
            <a:ext cx="2541004" cy="1660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551469-E983-46DC-AF98-54B73C1B7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16" t="6544" r="25815" b="15477"/>
          <a:stretch/>
        </p:blipFill>
        <p:spPr>
          <a:xfrm>
            <a:off x="5481041" y="1053511"/>
            <a:ext cx="2814639" cy="3499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30FA0F-45DB-4EC3-9E2A-EF813257E51A}"/>
              </a:ext>
            </a:extLst>
          </p:cNvPr>
          <p:cNvSpPr txBox="1"/>
          <p:nvPr/>
        </p:nvSpPr>
        <p:spPr>
          <a:xfrm>
            <a:off x="540001" y="1063080"/>
            <a:ext cx="5220131" cy="600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51" dirty="0">
                <a:cs typeface="Times New Roman" panose="02020603050405020304" pitchFamily="18" charset="0"/>
              </a:rPr>
              <a:t>Данный метод действует </a:t>
            </a:r>
            <a:r>
              <a:rPr lang="ru-RU" sz="16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только</a:t>
            </a:r>
          </a:p>
          <a:p>
            <a:r>
              <a:rPr lang="ru-RU" sz="16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для фронтальной работы в классе</a:t>
            </a:r>
            <a:endParaRPr lang="ru-RU" sz="1651" b="1" dirty="0">
              <a:solidFill>
                <a:schemeClr val="accent1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8"/>
            <a:ext cx="7200871" cy="517713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Предоставление доступа нескольким ученикам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24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042406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446E729-6FA4-436E-8881-0A5342CB5C95}"/>
              </a:ext>
            </a:extLst>
          </p:cNvPr>
          <p:cNvSpPr txBox="1"/>
          <p:nvPr/>
        </p:nvSpPr>
        <p:spPr>
          <a:xfrm>
            <a:off x="4527676" y="1706131"/>
            <a:ext cx="3737373" cy="1509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Ученик открывает статичную страницу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с вводом кода</a:t>
            </a:r>
          </a:p>
          <a:p>
            <a:endParaRPr lang="ru-RU" sz="1151" dirty="0">
              <a:cs typeface="Times New Roman" panose="02020603050405020304" pitchFamily="18" charset="0"/>
            </a:endParaRPr>
          </a:p>
          <a:p>
            <a:r>
              <a:rPr lang="ru-RU" sz="1151" dirty="0">
                <a:cs typeface="Times New Roman" panose="02020603050405020304" pitchFamily="18" charset="0"/>
              </a:rPr>
              <a:t>Открывается страница ввода кода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сессии и кода ученика</a:t>
            </a:r>
          </a:p>
          <a:p>
            <a:br>
              <a:rPr lang="ru-RU" sz="1151" dirty="0">
                <a:cs typeface="Times New Roman" panose="02020603050405020304" pitchFamily="18" charset="0"/>
              </a:rPr>
            </a:br>
            <a:r>
              <a:rPr lang="ru-RU" sz="1151" dirty="0">
                <a:cs typeface="Times New Roman" panose="02020603050405020304" pitchFamily="18" charset="0"/>
              </a:rPr>
              <a:t>Учителю нужно дождаться пока все ученики введут код и открыть доступ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30C3E1-510A-4EC4-A431-55811F963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0" t="8962" r="25640" b="16874"/>
          <a:stretch/>
        </p:blipFill>
        <p:spPr>
          <a:xfrm>
            <a:off x="540000" y="1489790"/>
            <a:ext cx="3706069" cy="291376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Предоставление доступа нескольким ученикам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25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169753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D04CBD-82D5-46A2-B6A3-324538FC3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283" b="30126"/>
          <a:stretch/>
        </p:blipFill>
        <p:spPr>
          <a:xfrm>
            <a:off x="628651" y="1918856"/>
            <a:ext cx="6821500" cy="322464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Где получить код ученика?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923461"/>
            <a:ext cx="7555595" cy="6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Зайти в меню пользователя в верхнем правом углу,  нажать </a:t>
            </a:r>
            <a:r>
              <a:rPr lang="ru-RU" sz="1151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«Список ваших классов»</a:t>
            </a:r>
          </a:p>
          <a:p>
            <a:endParaRPr lang="ru-RU" sz="115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Откроется окно с кодами учеников. Их можно скачать списком или скопировать нужные коды отдельно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26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191512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645FE4-E272-4C96-9DE4-777DF6576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85" r="24977"/>
          <a:stretch/>
        </p:blipFill>
        <p:spPr>
          <a:xfrm>
            <a:off x="539999" y="2187617"/>
            <a:ext cx="6068396" cy="295588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6"/>
            <a:ext cx="7200871" cy="419743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Просмотр</a:t>
            </a:r>
            <a:r>
              <a:rPr lang="ru-RU" sz="2400" dirty="0">
                <a:latin typeface="Golos Text Black" pitchFamily="34" charset="0"/>
                <a:ea typeface="Golos Text Black" pitchFamily="34" charset="0"/>
              </a:rPr>
              <a:t> результатов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923462"/>
            <a:ext cx="7555595" cy="977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Зайдите в раздел </a:t>
            </a:r>
            <a:r>
              <a:rPr lang="ru-RU" sz="1151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«Заказы»</a:t>
            </a:r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, выберите класс и предмет</a:t>
            </a:r>
            <a:b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Ссылки на результаты будут появляться в карточках назначенных уроков</a:t>
            </a:r>
          </a:p>
          <a:p>
            <a:endParaRPr lang="ru-RU" sz="115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Ссылка добавится, как только хотя бы один ученик выполнит задание</a:t>
            </a:r>
            <a:b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Новые результаты можно проверить по этой же ссылке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27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144878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4E237-ECE1-454F-B4F6-D930AC658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4"/>
          <a:stretch/>
        </p:blipFill>
        <p:spPr>
          <a:xfrm>
            <a:off x="628651" y="1778888"/>
            <a:ext cx="4108419" cy="315531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BF1DED-D0A1-46EC-BCD2-F19AF9FF68B6}"/>
              </a:ext>
            </a:extLst>
          </p:cNvPr>
          <p:cNvSpPr/>
          <p:nvPr/>
        </p:nvSpPr>
        <p:spPr>
          <a:xfrm>
            <a:off x="3216660" y="1715284"/>
            <a:ext cx="1867720" cy="34282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1" dirty="0"/>
              <a:t>c</a:t>
            </a:r>
            <a:endParaRPr lang="ru-RU" sz="115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C28F60-2A5D-47D9-97B5-152AF8BBB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41"/>
          <a:stretch/>
        </p:blipFill>
        <p:spPr>
          <a:xfrm>
            <a:off x="4362237" y="1778887"/>
            <a:ext cx="4191427" cy="317134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482087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Просмотр результатов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923461"/>
            <a:ext cx="7555595" cy="44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Результаты по ученикам могут быть представлены как измеримые или неизмеримые. Также можно настроить способ просмотра информации: по результату или алфавиту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28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958312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E3C48-4C4F-4843-AEA0-D4E8F180A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7" r="3216" b="54246"/>
          <a:stretch/>
        </p:blipFill>
        <p:spPr>
          <a:xfrm>
            <a:off x="628651" y="1493077"/>
            <a:ext cx="4171851" cy="32741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1CC2E2-57F9-40A7-B8FE-9806C1675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90" r="20437" b="7180"/>
          <a:stretch/>
        </p:blipFill>
        <p:spPr>
          <a:xfrm>
            <a:off x="5038555" y="1493079"/>
            <a:ext cx="3476796" cy="327418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393023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Аналитика по ученикам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923461"/>
            <a:ext cx="7555595" cy="269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Зайдите во вкладку </a:t>
            </a:r>
            <a:r>
              <a:rPr lang="ru-RU" sz="1151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«Аналитика» </a:t>
            </a:r>
            <a:r>
              <a:rPr lang="ru-RU" sz="1151" dirty="0">
                <a:ea typeface="Calibri" panose="020F0502020204030204" pitchFamily="34" charset="0"/>
                <a:cs typeface="Times New Roman" panose="02020603050405020304" pitchFamily="18" charset="0"/>
              </a:rPr>
              <a:t>и выберите статистику </a:t>
            </a:r>
            <a:r>
              <a:rPr lang="ru-RU" sz="1151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«По ученикам»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E14CC9-5EF9-4DB7-89E7-BAF3E0917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993" y="1493077"/>
            <a:ext cx="516681" cy="2377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838FA-66A2-48AA-9F21-2409EBF2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117" y="2009957"/>
            <a:ext cx="516681" cy="237764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29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30590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14385D-C42A-4E80-8CBD-0A589D97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4" name="герб.png" descr="герб.png">
            <a:extLst>
              <a:ext uri="{FF2B5EF4-FFF2-40B4-BE49-F238E27FC236}">
                <a16:creationId xmlns:a16="http://schemas.microsoft.com/office/drawing/2014/main" id="{D53C38F7-8B8D-4D64-A796-4DD19EF0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876" y="2204864"/>
            <a:ext cx="669088" cy="73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44330-0229-4E26-A029-1295AA31A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0"/>
          <a:stretch/>
        </p:blipFill>
        <p:spPr>
          <a:xfrm>
            <a:off x="34520" y="614050"/>
            <a:ext cx="8382257" cy="42182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0828FF-E914-440A-89B7-B2C9D92C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1730" y="3992995"/>
            <a:ext cx="2036959" cy="1150505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01AF5583-260A-4B4B-951C-1E2FAC7DBF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706" y="182559"/>
            <a:ext cx="3652862" cy="363176"/>
          </a:xfrm>
        </p:spPr>
        <p:txBody>
          <a:bodyPr rtlCol="0" anchor="t">
            <a:noAutofit/>
          </a:bodyPr>
          <a:lstStyle/>
          <a:p>
            <a:pPr algn="ctr"/>
            <a:r>
              <a:rPr lang="ru-RU" sz="2400" dirty="0">
                <a:latin typeface="+mn-lt"/>
                <a:ea typeface="Golos Text Black" pitchFamily="34" charset="0"/>
              </a:rPr>
              <a:t>Почему УБ ЦОК? </a:t>
            </a:r>
          </a:p>
        </p:txBody>
      </p:sp>
    </p:spTree>
    <p:extLst>
      <p:ext uri="{BB962C8B-B14F-4D97-AF65-F5344CB8AC3E}">
        <p14:creationId xmlns:p14="http://schemas.microsoft.com/office/powerpoint/2010/main" val="359260514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57F6D-47CA-45F8-8877-DB3ABBEA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017"/>
          <a:stretch/>
        </p:blipFill>
        <p:spPr>
          <a:xfrm>
            <a:off x="608999" y="1408209"/>
            <a:ext cx="3677435" cy="3731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4F19B0-F986-40D0-B811-304B62BFE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17" r="24897" b="16345"/>
          <a:stretch/>
        </p:blipFill>
        <p:spPr>
          <a:xfrm>
            <a:off x="4926570" y="77053"/>
            <a:ext cx="3608433" cy="51435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188DF9-BBE9-48C2-B834-E1080B79528B}"/>
              </a:ext>
            </a:extLst>
          </p:cNvPr>
          <p:cNvSpPr/>
          <p:nvPr/>
        </p:nvSpPr>
        <p:spPr>
          <a:xfrm>
            <a:off x="540000" y="4311871"/>
            <a:ext cx="4191723" cy="9086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8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EBF2D3-53E1-497E-815B-630B56773A76}"/>
              </a:ext>
            </a:extLst>
          </p:cNvPr>
          <p:cNvSpPr/>
          <p:nvPr/>
        </p:nvSpPr>
        <p:spPr>
          <a:xfrm>
            <a:off x="4614468" y="4311869"/>
            <a:ext cx="4191723" cy="9086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8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727619-F27B-4E46-91BF-D2A7551685BF}"/>
              </a:ext>
            </a:extLst>
          </p:cNvPr>
          <p:cNvSpPr/>
          <p:nvPr/>
        </p:nvSpPr>
        <p:spPr>
          <a:xfrm>
            <a:off x="5197758" y="1"/>
            <a:ext cx="3608433" cy="4263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8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1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339584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Аналитика по классу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923461"/>
            <a:ext cx="7555595" cy="44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cs typeface="Times New Roman" panose="02020603050405020304" pitchFamily="18" charset="0"/>
              </a:rPr>
              <a:t>Зайдите во вкладку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«Аналитика» </a:t>
            </a:r>
            <a:r>
              <a:rPr lang="ru-RU" sz="1151" dirty="0">
                <a:cs typeface="Times New Roman" panose="02020603050405020304" pitchFamily="18" charset="0"/>
              </a:rPr>
              <a:t>и выберите</a:t>
            </a:r>
          </a:p>
          <a:p>
            <a:r>
              <a:rPr lang="ru-RU" sz="1151" dirty="0">
                <a:cs typeface="Times New Roman" panose="02020603050405020304" pitchFamily="18" charset="0"/>
              </a:rPr>
              <a:t>статистику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«По классу»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2B4AA5-F054-4CBE-B2FF-5504DBAC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510" y="1408210"/>
            <a:ext cx="436935" cy="201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16C83B-E81A-40C2-AA14-13CF09E11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33" y="1807608"/>
            <a:ext cx="424571" cy="195377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397116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30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3049011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5ADE849-C579-4BF6-8A1A-DE3B6E08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6AB42-D9D1-4C49-861D-D7CBA17F664B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8F0C2B-D52E-47FF-B957-AC2E486EDF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069" y="619077"/>
            <a:ext cx="6643861" cy="361951"/>
          </a:xfrm>
        </p:spPr>
        <p:txBody>
          <a:bodyPr rtlCol="0" anchor="t">
            <a:noAutofit/>
          </a:bodyPr>
          <a:lstStyle/>
          <a:p>
            <a:pPr algn="ctr"/>
            <a:r>
              <a:rPr lang="ru-RU" sz="2400" b="0" dirty="0">
                <a:latin typeface="Century Gothic" panose="020B0502020202020204" pitchFamily="34" charset="0"/>
                <a:ea typeface="Golos Text Black" pitchFamily="34" charset="0"/>
                <a:cs typeface="Arial" panose="020B0604020202020204" pitchFamily="34" charset="0"/>
              </a:rPr>
              <a:t>Инструкции по использованию «Универсальной библиотеки ЦОК»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58D29FE-9608-4F1C-B3B4-70390E446C29}"/>
              </a:ext>
            </a:extLst>
          </p:cNvPr>
          <p:cNvGrpSpPr/>
          <p:nvPr/>
        </p:nvGrpSpPr>
        <p:grpSpPr>
          <a:xfrm>
            <a:off x="573044" y="1883787"/>
            <a:ext cx="8357512" cy="2441701"/>
            <a:chOff x="704932" y="3256837"/>
            <a:chExt cx="12839717" cy="3729313"/>
          </a:xfrm>
        </p:grpSpPr>
        <p:sp>
          <p:nvSpPr>
            <p:cNvPr id="9" name="Shape 50">
              <a:extLst>
                <a:ext uri="{FF2B5EF4-FFF2-40B4-BE49-F238E27FC236}">
                  <a16:creationId xmlns:a16="http://schemas.microsoft.com/office/drawing/2014/main" id="{3E565EB0-27E4-4BFD-900F-46A4D2FDBACF}"/>
                </a:ext>
              </a:extLst>
            </p:cNvPr>
            <p:cNvSpPr/>
            <p:nvPr/>
          </p:nvSpPr>
          <p:spPr>
            <a:xfrm>
              <a:off x="4243184" y="5321190"/>
              <a:ext cx="9252455" cy="1664960"/>
            </a:xfrm>
            <a:prstGeom prst="roundRect">
              <a:avLst>
                <a:gd name="adj" fmla="val 4471"/>
              </a:avLst>
            </a:prstGeom>
            <a:solidFill>
              <a:srgbClr val="F7F9FF">
                <a:alpha val="100000"/>
              </a:srgbClr>
            </a:solidFill>
            <a:ln/>
          </p:spPr>
          <p:txBody>
            <a:bodyPr/>
            <a:lstStyle/>
            <a:p>
              <a:pPr defTabSz="914377">
                <a:buClr>
                  <a:srgbClr val="000000"/>
                </a:buClr>
                <a:defRPr/>
              </a:pPr>
              <a:endParaRPr lang="ru-RU" sz="6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50">
              <a:extLst>
                <a:ext uri="{FF2B5EF4-FFF2-40B4-BE49-F238E27FC236}">
                  <a16:creationId xmlns:a16="http://schemas.microsoft.com/office/drawing/2014/main" id="{A48B3F1F-B9C0-4038-A2DD-73B81347BF06}"/>
                </a:ext>
              </a:extLst>
            </p:cNvPr>
            <p:cNvSpPr/>
            <p:nvPr/>
          </p:nvSpPr>
          <p:spPr>
            <a:xfrm>
              <a:off x="704932" y="5195533"/>
              <a:ext cx="3547097" cy="1782576"/>
            </a:xfrm>
            <a:prstGeom prst="roundRect">
              <a:avLst>
                <a:gd name="adj" fmla="val 4471"/>
              </a:avLst>
            </a:prstGeom>
            <a:solidFill>
              <a:srgbClr val="F7F9FF">
                <a:alpha val="100000"/>
              </a:srgbClr>
            </a:solidFill>
            <a:ln/>
          </p:spPr>
          <p:txBody>
            <a:bodyPr/>
            <a:lstStyle/>
            <a:p>
              <a:pPr defTabSz="914377">
                <a:buClr>
                  <a:srgbClr val="000000"/>
                </a:buClr>
                <a:defRPr/>
              </a:pPr>
              <a:endParaRPr lang="ru-RU" sz="6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50">
              <a:extLst>
                <a:ext uri="{FF2B5EF4-FFF2-40B4-BE49-F238E27FC236}">
                  <a16:creationId xmlns:a16="http://schemas.microsoft.com/office/drawing/2014/main" id="{04CE44B3-91E5-4420-9188-CE592C417C42}"/>
                </a:ext>
              </a:extLst>
            </p:cNvPr>
            <p:cNvSpPr/>
            <p:nvPr/>
          </p:nvSpPr>
          <p:spPr>
            <a:xfrm>
              <a:off x="778974" y="3256837"/>
              <a:ext cx="12765675" cy="2074080"/>
            </a:xfrm>
            <a:prstGeom prst="roundRect">
              <a:avLst>
                <a:gd name="adj" fmla="val 4471"/>
              </a:avLst>
            </a:prstGeom>
            <a:solidFill>
              <a:srgbClr val="F7F9FF">
                <a:alpha val="100000"/>
              </a:srgbClr>
            </a:solidFill>
            <a:ln/>
          </p:spPr>
          <p:txBody>
            <a:bodyPr/>
            <a:lstStyle/>
            <a:p>
              <a:pPr defTabSz="914377">
                <a:buClr>
                  <a:srgbClr val="000000"/>
                </a:buClr>
                <a:defRPr/>
              </a:pPr>
              <a:endParaRPr lang="ru-RU" sz="6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" name="Рисунок 11" descr="Изображение выглядит как текст, ноутбук, компьютер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F1494268-7AB7-4387-92E1-DB9886DB0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919" y="3569693"/>
              <a:ext cx="3414275" cy="191516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шаблон, шов, текст, монохром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3013507-76C0-4FEB-BEB4-C116F59D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1914" y="3668532"/>
              <a:ext cx="1427993" cy="1389398"/>
            </a:xfrm>
            <a:prstGeom prst="rect">
              <a:avLst/>
            </a:prstGeom>
          </p:spPr>
        </p:pic>
        <p:pic>
          <p:nvPicPr>
            <p:cNvPr id="14" name="Image 0" descr="preencoded.png">
              <a:extLst>
                <a:ext uri="{FF2B5EF4-FFF2-40B4-BE49-F238E27FC236}">
                  <a16:creationId xmlns:a16="http://schemas.microsoft.com/office/drawing/2014/main" id="{8EBABD36-0538-4D89-AF01-327A89A5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7226" y="3516829"/>
              <a:ext cx="1010445" cy="10104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A44F0B-4050-4009-9A3D-0D3F164B910A}"/>
                </a:ext>
              </a:extLst>
            </p:cNvPr>
            <p:cNvSpPr txBox="1"/>
            <p:nvPr/>
          </p:nvSpPr>
          <p:spPr>
            <a:xfrm>
              <a:off x="8926526" y="4842974"/>
              <a:ext cx="4104615" cy="705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Инструкция по работе с библиотекой</a:t>
              </a:r>
            </a:p>
          </p:txBody>
        </p:sp>
        <p:pic>
          <p:nvPicPr>
            <p:cNvPr id="16" name="Рисунок 15" descr="Изображение выглядит как шаблон, шов, монохром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981197AF-42F0-4EDB-A404-79B2CEB9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9915" y="3494464"/>
              <a:ext cx="1328770" cy="1357657"/>
            </a:xfrm>
            <a:prstGeom prst="rect">
              <a:avLst/>
            </a:prstGeom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7E77FFE-A661-4E5E-BDDE-FEDF21383F3A}"/>
                </a:ext>
              </a:extLst>
            </p:cNvPr>
            <p:cNvGrpSpPr/>
            <p:nvPr/>
          </p:nvGrpSpPr>
          <p:grpSpPr>
            <a:xfrm>
              <a:off x="1038678" y="6071982"/>
              <a:ext cx="6147001" cy="501810"/>
              <a:chOff x="1082809" y="6226357"/>
              <a:chExt cx="6147001" cy="501810"/>
            </a:xfrm>
          </p:grpSpPr>
          <p:pic>
            <p:nvPicPr>
              <p:cNvPr id="19" name="Picture 2" descr="Интернет сайт – Бесплатные иконки: сеть">
                <a:extLst>
                  <a:ext uri="{FF2B5EF4-FFF2-40B4-BE49-F238E27FC236}">
                    <a16:creationId xmlns:a16="http://schemas.microsoft.com/office/drawing/2014/main" id="{536E872A-3755-4938-A668-BDB69B62B7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2809" y="6380298"/>
                <a:ext cx="319867" cy="319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hlinkClick r:id="rId7" action="ppaction://hlinkfile"/>
                <a:extLst>
                  <a:ext uri="{FF2B5EF4-FFF2-40B4-BE49-F238E27FC236}">
                    <a16:creationId xmlns:a16="http://schemas.microsoft.com/office/drawing/2014/main" id="{8F3E4B0E-D9B3-46A4-8002-700BF7451F87}"/>
                  </a:ext>
                </a:extLst>
              </p:cNvPr>
              <p:cNvSpPr txBox="1"/>
              <p:nvPr/>
            </p:nvSpPr>
            <p:spPr>
              <a:xfrm>
                <a:off x="1402678" y="6226357"/>
                <a:ext cx="5827132" cy="501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535" b="1" dirty="0" err="1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gosuslugi.ru</a:t>
                </a:r>
                <a:r>
                  <a:rPr lang="ru-RU" sz="1535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/</a:t>
                </a:r>
                <a:r>
                  <a:rPr lang="ru-RU" sz="1535" b="1" dirty="0" err="1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landing</a:t>
                </a:r>
                <a:r>
                  <a:rPr lang="ru-RU" sz="1535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/</a:t>
                </a:r>
                <a:r>
                  <a:rPr lang="ru-RU" sz="1535" b="1" dirty="0" err="1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edu-content</a:t>
                </a:r>
                <a:endParaRPr lang="ru-RU" sz="1535" b="1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Рисунок 17" descr="Изображение выглядит как шаблон, шов&#10;&#10;Автоматически созданное описание">
              <a:extLst>
                <a:ext uri="{FF2B5EF4-FFF2-40B4-BE49-F238E27FC236}">
                  <a16:creationId xmlns:a16="http://schemas.microsoft.com/office/drawing/2014/main" id="{929AF922-FFD3-4CC9-81EE-3848563E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3269" y="5403200"/>
              <a:ext cx="1629321" cy="1512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930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BAC9AD85-5AE8-443C-BF9A-6F3F202B9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170" y="254148"/>
            <a:ext cx="54685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accent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solidFill>
                <a:schemeClr val="accent1">
                  <a:lumMod val="90000"/>
                  <a:lumOff val="1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accent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обратная связь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487CA06-9C03-4128-B2E3-E79EECEB7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278014"/>
              </p:ext>
            </p:extLst>
          </p:nvPr>
        </p:nvGraphicFramePr>
        <p:xfrm>
          <a:off x="868103" y="1177478"/>
          <a:ext cx="7587449" cy="38131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98269">
                  <a:extLst>
                    <a:ext uri="{9D8B030D-6E8A-4147-A177-3AD203B41FA5}">
                      <a16:colId xmlns:a16="http://schemas.microsoft.com/office/drawing/2014/main" val="3420100644"/>
                    </a:ext>
                  </a:extLst>
                </a:gridCol>
                <a:gridCol w="3568433">
                  <a:extLst>
                    <a:ext uri="{9D8B030D-6E8A-4147-A177-3AD203B41FA5}">
                      <a16:colId xmlns:a16="http://schemas.microsoft.com/office/drawing/2014/main" val="1437578556"/>
                    </a:ext>
                  </a:extLst>
                </a:gridCol>
                <a:gridCol w="2520747">
                  <a:extLst>
                    <a:ext uri="{9D8B030D-6E8A-4147-A177-3AD203B41FA5}">
                      <a16:colId xmlns:a16="http://schemas.microsoft.com/office/drawing/2014/main" val="1821555751"/>
                    </a:ext>
                  </a:extLst>
                </a:gridCol>
              </a:tblGrid>
              <a:tr h="7626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Шадрина Нина Владимировна</a:t>
                      </a:r>
                      <a:endParaRPr lang="ru-RU" sz="1100" b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ЦНППМПР в г. Вологда АОУ ВО ДПО «Вологодский институт развития образования», методист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9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lvl="0" indent="0" algn="l" defTabSz="68579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dirty="0">
                          <a:latin typeface="Century Gothic" panose="020B0502020202020204" pitchFamily="34" charset="0"/>
                          <a:hlinkClick r:id="rId2"/>
                        </a:rPr>
                        <a:t>shadrina_nv@viro35.ru</a:t>
                      </a:r>
                      <a:endParaRPr lang="ru-RU" altLang="ru-RU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68579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dirty="0">
                          <a:latin typeface="Century Gothic" panose="020B0502020202020204" pitchFamily="34" charset="0"/>
                        </a:rPr>
                        <a:t>8 8172 23 - 90 - 82 (добавочный 111)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9902224"/>
                  </a:ext>
                </a:extLst>
              </a:tr>
              <a:tr h="7626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Белякова Наталья Юрьевна</a:t>
                      </a:r>
                      <a:endParaRPr lang="ru-RU" sz="1100" b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ЦНППМПР в г. Череповец АОУ ВО ДПО «Вологодский институт развития образования», методист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ru-RU" altLang="ru-RU" sz="11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hlinkClick r:id="rId3"/>
                        </a:rPr>
                        <a:t>belyakova_nu@viro35.ru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8 8202 57 89 51 (добавочный 413)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9876550"/>
                  </a:ext>
                </a:extLst>
              </a:tr>
              <a:tr h="7626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Кокарева Зоя Александровна</a:t>
                      </a:r>
                      <a:endParaRPr lang="ru-RU" sz="1100" b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ЦНППМПР в г. Вологда АОУ ВО ДПО «Вологодский институт развития образования», старший методист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effectLst/>
                          <a:latin typeface="Century Gothic" panose="020B0502020202020204" pitchFamily="34" charset="0"/>
                          <a:hlinkClick r:id="rId4"/>
                        </a:rPr>
                        <a:t>kokarevaza@viro.edu.ru</a:t>
                      </a: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altLang="ru-RU" sz="1100" dirty="0">
                        <a:latin typeface="Century Gothic" panose="020B0502020202020204" pitchFamily="34" charset="0"/>
                      </a:endParaRPr>
                    </a:p>
                    <a:p>
                      <a:pPr algn="l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ru-RU" sz="1100" dirty="0">
                          <a:latin typeface="Century Gothic" panose="020B0502020202020204" pitchFamily="34" charset="0"/>
                        </a:rPr>
                        <a:t>8 8172 23 - 90 - 82 (добавочный 113)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5762113"/>
                  </a:ext>
                </a:extLst>
              </a:tr>
              <a:tr h="7626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Чудова Ольга Владимировна</a:t>
                      </a:r>
                      <a:endParaRPr lang="ru-RU" sz="1100" b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ЦНППМПР в г. Вологда АОУ ВО ДПО «Вологодский институт развития образования», старший методист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ru-RU" sz="11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altLang="ru-RU" sz="1100" dirty="0">
                          <a:latin typeface="Century Gothic" panose="020B0502020202020204" pitchFamily="34" charset="0"/>
                          <a:hlinkClick r:id="rId5"/>
                        </a:rPr>
                        <a:t>chudova_ov@viro35.ru</a:t>
                      </a:r>
                      <a:r>
                        <a:rPr lang="ru-RU" altLang="ru-RU" sz="11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l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altLang="ru-RU" sz="1100" dirty="0">
                          <a:latin typeface="Century Gothic" panose="020B0502020202020204" pitchFamily="34" charset="0"/>
                        </a:rPr>
                        <a:t>8 8172 23 - 90 - 82 (добавочный 118)  </a:t>
                      </a: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286496"/>
                  </a:ext>
                </a:extLst>
              </a:tr>
              <a:tr h="7626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Лагирева Юлия Алексеевна</a:t>
                      </a:r>
                      <a:endParaRPr lang="ru-RU" sz="1100" b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ЦНППМПР в г. Великий Устюг АОУ ВО ДПО «Вологодский институт развития образования», методист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hlinkClick r:id="rId6"/>
                        </a:rPr>
                        <a:t>lagireva_ua@viro35.ru</a:t>
                      </a: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8 8173 83 02 88 (добавочный 504)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9" marR="584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355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636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BAC9AD85-5AE8-443C-BF9A-6F3F202B9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93" y="67574"/>
            <a:ext cx="8503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ЦНППМПР АОУ ВО ДПО «ВИРО» приглашает на индивидуальные консультации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региональным методистам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6E5A8-85ED-4ECE-B7AB-1A056A53D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883" y="754213"/>
            <a:ext cx="1666162" cy="1652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49DCF4-FFE6-430D-ACD3-A52E163F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49" y="624290"/>
            <a:ext cx="3063484" cy="4393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8D01D9-B846-40F0-931D-54C1D39B4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1" b="22874"/>
          <a:stretch/>
        </p:blipFill>
        <p:spPr>
          <a:xfrm>
            <a:off x="3645262" y="754213"/>
            <a:ext cx="3202991" cy="244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19E993-646B-4BCF-8728-6E2D04ADD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453" y="2571750"/>
            <a:ext cx="3254398" cy="236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6C2722-EC6D-4607-85FB-8EB0B610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6AB42-D9D1-4C49-861D-D7CBA17F664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AF67927E-7E06-402A-9970-6711580E3658}"/>
              </a:ext>
            </a:extLst>
          </p:cNvPr>
          <p:cNvSpPr/>
          <p:nvPr/>
        </p:nvSpPr>
        <p:spPr>
          <a:xfrm>
            <a:off x="192154" y="126519"/>
            <a:ext cx="8170183" cy="693951"/>
          </a:xfrm>
          <a:prstGeom prst="roundRect">
            <a:avLst>
              <a:gd name="adj" fmla="val 24031"/>
            </a:avLst>
          </a:prstGeom>
          <a:noFill/>
          <a:ln w="12600">
            <a:solidFill>
              <a:schemeClr val="bg1">
                <a:lumMod val="95000"/>
              </a:schemeClr>
            </a:solidFill>
          </a:ln>
          <a:effectLst>
            <a:outerShdw blurRad="555536" dist="38160" sx="101000" sy="101000" algn="l" rotWithShape="0">
              <a:srgbClr val="000000">
                <a:alpha val="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000" tIns="27000" rIns="108000" bIns="27000" anchor="ctr">
            <a:spAutoFit/>
          </a:bodyPr>
          <a:lstStyle/>
          <a:p>
            <a:pPr defTabSz="685783">
              <a:tabLst>
                <a:tab pos="0" algn="l"/>
              </a:tabLst>
              <a:defRPr/>
            </a:pPr>
            <a:r>
              <a:rPr lang="ru-RU" sz="2400" b="1" spc="-1" dirty="0">
                <a:solidFill>
                  <a:srgbClr val="062E88"/>
                </a:solidFill>
                <a:latin typeface="Arial"/>
                <a:ea typeface="Lato"/>
              </a:rPr>
              <a:t>«Моя школа» на портале Госуслуги</a:t>
            </a:r>
          </a:p>
          <a:p>
            <a:pPr defTabSz="685783">
              <a:tabLst>
                <a:tab pos="0" algn="l"/>
              </a:tabLst>
              <a:defRPr/>
            </a:pPr>
            <a:r>
              <a:rPr lang="en-US" sz="1151" b="1" spc="-1" dirty="0">
                <a:solidFill>
                  <a:schemeClr val="bg1">
                    <a:lumMod val="50000"/>
                  </a:schemeClr>
                </a:solidFill>
                <a:latin typeface="Arial"/>
                <a:ea typeface="Lato"/>
              </a:rPr>
              <a:t>www.gosuslugi.ru/myschool</a:t>
            </a:r>
            <a:endParaRPr lang="ru-RU" sz="1151" b="1" spc="-1" dirty="0">
              <a:solidFill>
                <a:schemeClr val="bg1">
                  <a:lumMod val="50000"/>
                </a:schemeClr>
              </a:solidFill>
              <a:latin typeface="Arial"/>
              <a:ea typeface="Lato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ADB793-8417-4035-966E-16439E25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08" y="648038"/>
            <a:ext cx="4516573" cy="45199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7FF871-AB64-4289-A20D-4A0B62355611}"/>
              </a:ext>
            </a:extLst>
          </p:cNvPr>
          <p:cNvSpPr txBox="1"/>
          <p:nvPr/>
        </p:nvSpPr>
        <p:spPr>
          <a:xfrm>
            <a:off x="326160" y="1436488"/>
            <a:ext cx="4912645" cy="878061"/>
          </a:xfrm>
          <a:prstGeom prst="rect">
            <a:avLst/>
          </a:prstGeom>
          <a:ln w="25400"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spcAft>
                <a:spcPts val="451"/>
              </a:spcAft>
              <a:buClr>
                <a:srgbClr val="538235"/>
              </a:buClr>
              <a:tabLst>
                <a:tab pos="346226" algn="l"/>
              </a:tabLst>
              <a:defRPr/>
            </a:pPr>
            <a:r>
              <a:rPr lang="ru-RU" sz="1351" b="1" dirty="0">
                <a:latin typeface="Arial" panose="020B0604020202020204" pitchFamily="34" charset="0"/>
                <a:cs typeface="Arial" panose="020B0604020202020204" pitchFamily="34" charset="0"/>
              </a:rPr>
              <a:t>Флагманские сервисы в образовании:</a:t>
            </a:r>
          </a:p>
          <a:p>
            <a:pPr marL="214308" lvl="3" indent="-214308">
              <a:spcAft>
                <a:spcPts val="451"/>
              </a:spcAft>
              <a:buClr>
                <a:srgbClr val="3143A9"/>
              </a:buClr>
              <a:buFont typeface="Arial" panose="020B0604020202020204" pitchFamily="34" charset="0"/>
              <a:buChar char="•"/>
              <a:tabLst>
                <a:tab pos="346226" algn="l"/>
              </a:tabLs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«Госуслуги Моя школа»</a:t>
            </a:r>
          </a:p>
          <a:p>
            <a:pPr marL="214308" lvl="3" indent="-214308">
              <a:spcAft>
                <a:spcPts val="451"/>
              </a:spcAft>
              <a:buClr>
                <a:srgbClr val="3143A9"/>
              </a:buClr>
              <a:buFont typeface="Arial" panose="020B0604020202020204" pitchFamily="34" charset="0"/>
              <a:buChar char="•"/>
              <a:tabLst>
                <a:tab pos="346226" algn="l"/>
              </a:tabLs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Универсальная библиотека цифрового контента</a:t>
            </a:r>
          </a:p>
          <a:p>
            <a:pPr marL="214308" lvl="3" indent="-214308">
              <a:spcAft>
                <a:spcPts val="451"/>
              </a:spcAft>
              <a:buClr>
                <a:srgbClr val="3143A9"/>
              </a:buClr>
              <a:buFont typeface="Arial" panose="020B0604020202020204" pitchFamily="34" charset="0"/>
              <a:buChar char="•"/>
              <a:tabLst>
                <a:tab pos="346226" algn="l"/>
              </a:tabLs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Сферум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2CB9C-D56B-4971-BCD5-E064EB5E3FA9}"/>
              </a:ext>
            </a:extLst>
          </p:cNvPr>
          <p:cNvSpPr txBox="1"/>
          <p:nvPr/>
        </p:nvSpPr>
        <p:spPr>
          <a:xfrm>
            <a:off x="312961" y="876964"/>
            <a:ext cx="4980003" cy="44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51" b="1" spc="-1" dirty="0">
                <a:solidFill>
                  <a:srgbClr val="2D2D2D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Доступ ко всем сервисам образования для каждого </a:t>
            </a:r>
            <a:br>
              <a:rPr lang="ru-RU" sz="1151" b="1" spc="-1" dirty="0">
                <a:solidFill>
                  <a:srgbClr val="2D2D2D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</a:br>
            <a:r>
              <a:rPr lang="ru-RU" sz="1151" b="1" spc="-1" dirty="0">
                <a:solidFill>
                  <a:srgbClr val="2D2D2D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участника образовательных отношений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85148D-9520-48DB-8FC7-82F8BA5EFF7D}"/>
              </a:ext>
            </a:extLst>
          </p:cNvPr>
          <p:cNvSpPr txBox="1"/>
          <p:nvPr/>
        </p:nvSpPr>
        <p:spPr>
          <a:xfrm>
            <a:off x="312963" y="2452171"/>
            <a:ext cx="3262995" cy="187103"/>
          </a:xfrm>
          <a:prstGeom prst="rect">
            <a:avLst/>
          </a:prstGeom>
          <a:ln w="25400"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spcAft>
                <a:spcPts val="451"/>
              </a:spcAft>
              <a:buClr>
                <a:srgbClr val="538235"/>
              </a:buClr>
              <a:tabLst>
                <a:tab pos="346226" algn="l"/>
              </a:tabLst>
              <a:defRPr/>
            </a:pPr>
            <a:r>
              <a:rPr lang="ru-RU" sz="1351" b="1" dirty="0">
                <a:latin typeface="Arial" panose="020B0604020202020204" pitchFamily="34" charset="0"/>
                <a:cs typeface="Arial" panose="020B0604020202020204" pitchFamily="34" charset="0"/>
              </a:rPr>
              <a:t>Более 15 образовательных сервисов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A6FECA-E72A-451C-85D5-629FF7C3A130}"/>
              </a:ext>
            </a:extLst>
          </p:cNvPr>
          <p:cNvSpPr txBox="1"/>
          <p:nvPr/>
        </p:nvSpPr>
        <p:spPr>
          <a:xfrm>
            <a:off x="312961" y="2809921"/>
            <a:ext cx="4080971" cy="187103"/>
          </a:xfrm>
          <a:prstGeom prst="rect">
            <a:avLst/>
          </a:prstGeom>
          <a:ln w="25400"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spcAft>
                <a:spcPts val="451"/>
              </a:spcAft>
              <a:buClr>
                <a:srgbClr val="538235"/>
              </a:buClr>
              <a:tabLst>
                <a:tab pos="346226" algn="l"/>
              </a:tabLst>
              <a:defRPr/>
            </a:pPr>
            <a:r>
              <a:rPr lang="ru-RU" sz="1351" b="1" dirty="0">
                <a:latin typeface="Arial" panose="020B0604020202020204" pitchFamily="34" charset="0"/>
                <a:cs typeface="Arial" panose="020B0604020202020204" pitchFamily="34" charset="0"/>
              </a:rPr>
              <a:t>Все государственные услуги</a:t>
            </a:r>
            <a:r>
              <a:rPr lang="en-US" sz="1351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51" b="1" dirty="0">
                <a:latin typeface="Arial" panose="020B0604020202020204" pitchFamily="34" charset="0"/>
                <a:cs typeface="Arial" panose="020B0604020202020204" pitchFamily="34" charset="0"/>
              </a:rPr>
              <a:t>в образовании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BEE3C9-CB41-4676-8122-1EA410272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1" y="3073019"/>
            <a:ext cx="1891395" cy="1891395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95662E2-DADF-4096-9C46-39F135136161}"/>
              </a:ext>
            </a:extLst>
          </p:cNvPr>
          <p:cNvSpPr/>
          <p:nvPr/>
        </p:nvSpPr>
        <p:spPr>
          <a:xfrm>
            <a:off x="5929161" y="1742175"/>
            <a:ext cx="1232035" cy="5722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5"/>
          </a:p>
        </p:txBody>
      </p:sp>
    </p:spTree>
    <p:extLst>
      <p:ext uri="{BB962C8B-B14F-4D97-AF65-F5344CB8AC3E}">
        <p14:creationId xmlns:p14="http://schemas.microsoft.com/office/powerpoint/2010/main" val="216161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DC03F-9597-F36D-7DC8-C334F686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91" y="326365"/>
            <a:ext cx="7886700" cy="387798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ea typeface="Golos Text Black" pitchFamily="34" charset="0"/>
                <a:cs typeface="Arial" panose="020B0604020202020204" pitchFamily="34" charset="0"/>
              </a:rPr>
              <a:t>Как попасть на платформу?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A762A6C1-7FA5-72AA-0866-3DE9913C8ADE}"/>
              </a:ext>
            </a:extLst>
          </p:cNvPr>
          <p:cNvSpPr txBox="1">
            <a:spLocks/>
          </p:cNvSpPr>
          <p:nvPr/>
        </p:nvSpPr>
        <p:spPr>
          <a:xfrm>
            <a:off x="354271" y="1510960"/>
            <a:ext cx="8587219" cy="713863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none" baseline="0">
                <a:solidFill>
                  <a:srgbClr val="04184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вариант:</a:t>
            </a:r>
          </a:p>
          <a:p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Через ФГИС «Моя школа»</a:t>
            </a:r>
          </a:p>
        </p:txBody>
      </p:sp>
      <p:sp>
        <p:nvSpPr>
          <p:cNvPr id="22" name="Прямоугольник: скругленные углы 57">
            <a:extLst>
              <a:ext uri="{FF2B5EF4-FFF2-40B4-BE49-F238E27FC236}">
                <a16:creationId xmlns:a16="http://schemas.microsoft.com/office/drawing/2014/main" id="{12E29E34-562A-37E2-5448-41CEAB217939}"/>
              </a:ext>
            </a:extLst>
          </p:cNvPr>
          <p:cNvSpPr/>
          <p:nvPr/>
        </p:nvSpPr>
        <p:spPr>
          <a:xfrm>
            <a:off x="278391" y="2168894"/>
            <a:ext cx="3659051" cy="345571"/>
          </a:xfrm>
          <a:prstGeom prst="roundRect">
            <a:avLst>
              <a:gd name="adj" fmla="val 13658"/>
            </a:avLst>
          </a:prstGeom>
          <a:gradFill>
            <a:gsLst>
              <a:gs pos="100000">
                <a:srgbClr val="082059"/>
              </a:gs>
              <a:gs pos="0">
                <a:srgbClr val="1D50DF"/>
              </a:gs>
              <a:gs pos="39000">
                <a:srgbClr val="1742B8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defTabSz="914356">
              <a:lnSpc>
                <a:spcPct val="90000"/>
              </a:lnSpc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шаг</a:t>
            </a:r>
          </a:p>
        </p:txBody>
      </p:sp>
      <p:sp>
        <p:nvSpPr>
          <p:cNvPr id="23" name="Прямоугольник: скругленные углы 57">
            <a:extLst>
              <a:ext uri="{FF2B5EF4-FFF2-40B4-BE49-F238E27FC236}">
                <a16:creationId xmlns:a16="http://schemas.microsoft.com/office/drawing/2014/main" id="{FD212511-4D9F-7C27-75D3-3861DE05FF0B}"/>
              </a:ext>
            </a:extLst>
          </p:cNvPr>
          <p:cNvSpPr/>
          <p:nvPr/>
        </p:nvSpPr>
        <p:spPr>
          <a:xfrm>
            <a:off x="354273" y="2429415"/>
            <a:ext cx="3626129" cy="2387721"/>
          </a:xfrm>
          <a:prstGeom prst="roundRect">
            <a:avLst>
              <a:gd name="adj" fmla="val 3608"/>
            </a:avLst>
          </a:prstGeom>
          <a:solidFill>
            <a:schemeClr val="bg1">
              <a:alpha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>
              <a:buClr>
                <a:schemeClr val="accent1"/>
              </a:buClr>
            </a:pPr>
            <a:r>
              <a:rPr lang="ru-RU" sz="12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Ввести в браузер: </a:t>
            </a:r>
            <a:r>
              <a:rPr lang="en-US" sz="1400" b="1" spc="-1" dirty="0">
                <a:solidFill>
                  <a:schemeClr val="bg1">
                    <a:lumMod val="50000"/>
                  </a:schemeClr>
                </a:solidFill>
                <a:latin typeface="Arial"/>
                <a:ea typeface="Lato"/>
                <a:hlinkClick r:id="rId2"/>
              </a:rPr>
              <a:t>www.gosuslugi.ru/myschool</a:t>
            </a:r>
            <a:endParaRPr lang="ru-RU" sz="1400" b="1" spc="-1" dirty="0">
              <a:solidFill>
                <a:schemeClr val="bg1">
                  <a:lumMod val="50000"/>
                </a:schemeClr>
              </a:solidFill>
              <a:latin typeface="Arial"/>
              <a:ea typeface="Lato"/>
            </a:endParaRPr>
          </a:p>
          <a:p>
            <a:pPr algn="ctr">
              <a:buClr>
                <a:schemeClr val="accent1"/>
              </a:buClr>
            </a:pPr>
            <a:r>
              <a:rPr lang="ru-RU" sz="14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Перейти по ссылке </a:t>
            </a:r>
            <a:r>
              <a:rPr lang="ru-RU" sz="1400" b="1" i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Госуслуг</a:t>
            </a:r>
            <a:endParaRPr lang="ru-RU" sz="1400" b="1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1"/>
              </a:buClr>
            </a:pPr>
            <a:endParaRPr lang="ru-RU" sz="1400" b="1" spc="-1" dirty="0">
              <a:solidFill>
                <a:schemeClr val="bg1">
                  <a:lumMod val="50000"/>
                </a:schemeClr>
              </a:solidFill>
              <a:latin typeface="Arial"/>
              <a:ea typeface="Lato"/>
            </a:endParaRPr>
          </a:p>
          <a:p>
            <a:pPr algn="ctr">
              <a:buClr>
                <a:schemeClr val="accent1"/>
              </a:buClr>
            </a:pPr>
            <a:endParaRPr lang="ru-RU" sz="1200" b="1" i="1" u="sng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1"/>
              </a:buClr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Полилиния: фигура 8">
            <a:extLst>
              <a:ext uri="{FF2B5EF4-FFF2-40B4-BE49-F238E27FC236}">
                <a16:creationId xmlns:a16="http://schemas.microsoft.com/office/drawing/2014/main" id="{01368D6D-4E83-0DFE-1488-39E1041AE6D4}"/>
              </a:ext>
            </a:extLst>
          </p:cNvPr>
          <p:cNvSpPr/>
          <p:nvPr/>
        </p:nvSpPr>
        <p:spPr>
          <a:xfrm>
            <a:off x="4104413" y="2210226"/>
            <a:ext cx="390979" cy="273501"/>
          </a:xfrm>
          <a:custGeom>
            <a:avLst/>
            <a:gdLst>
              <a:gd name="connsiteX0" fmla="*/ 0 w 353049"/>
              <a:gd name="connsiteY0" fmla="*/ 54700 h 273501"/>
              <a:gd name="connsiteX1" fmla="*/ 216299 w 353049"/>
              <a:gd name="connsiteY1" fmla="*/ 54700 h 273501"/>
              <a:gd name="connsiteX2" fmla="*/ 216299 w 353049"/>
              <a:gd name="connsiteY2" fmla="*/ 0 h 273501"/>
              <a:gd name="connsiteX3" fmla="*/ 353049 w 353049"/>
              <a:gd name="connsiteY3" fmla="*/ 136751 h 273501"/>
              <a:gd name="connsiteX4" fmla="*/ 216299 w 353049"/>
              <a:gd name="connsiteY4" fmla="*/ 273501 h 273501"/>
              <a:gd name="connsiteX5" fmla="*/ 216299 w 353049"/>
              <a:gd name="connsiteY5" fmla="*/ 218801 h 273501"/>
              <a:gd name="connsiteX6" fmla="*/ 0 w 353049"/>
              <a:gd name="connsiteY6" fmla="*/ 218801 h 273501"/>
              <a:gd name="connsiteX7" fmla="*/ 0 w 353049"/>
              <a:gd name="connsiteY7" fmla="*/ 54700 h 27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49" h="273501">
                <a:moveTo>
                  <a:pt x="0" y="54700"/>
                </a:moveTo>
                <a:lnTo>
                  <a:pt x="216299" y="54700"/>
                </a:lnTo>
                <a:lnTo>
                  <a:pt x="216299" y="0"/>
                </a:lnTo>
                <a:lnTo>
                  <a:pt x="353049" y="136751"/>
                </a:lnTo>
                <a:lnTo>
                  <a:pt x="216299" y="273501"/>
                </a:lnTo>
                <a:lnTo>
                  <a:pt x="216299" y="218801"/>
                </a:lnTo>
                <a:lnTo>
                  <a:pt x="0" y="218801"/>
                </a:lnTo>
                <a:lnTo>
                  <a:pt x="0" y="54700"/>
                </a:lnTo>
                <a:close/>
              </a:path>
            </a:pathLst>
          </a:custGeom>
          <a:noFill/>
          <a:ln>
            <a:solidFill>
              <a:srgbClr val="041845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700" rIns="82051" bIns="54700" numCol="1" spcCol="1270" anchor="ctr" anchorCtr="0">
            <a:noAutofit/>
          </a:bodyPr>
          <a:lstStyle/>
          <a:p>
            <a:pPr algn="ctr" defTabSz="266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: скругленные углы 57">
            <a:extLst>
              <a:ext uri="{FF2B5EF4-FFF2-40B4-BE49-F238E27FC236}">
                <a16:creationId xmlns:a16="http://schemas.microsoft.com/office/drawing/2014/main" id="{745CBB05-751D-C0D4-56A4-EC404803483E}"/>
              </a:ext>
            </a:extLst>
          </p:cNvPr>
          <p:cNvSpPr/>
          <p:nvPr/>
        </p:nvSpPr>
        <p:spPr>
          <a:xfrm>
            <a:off x="4647881" y="2163089"/>
            <a:ext cx="3963001" cy="345571"/>
          </a:xfrm>
          <a:prstGeom prst="roundRect">
            <a:avLst>
              <a:gd name="adj" fmla="val 13658"/>
            </a:avLst>
          </a:prstGeom>
          <a:gradFill>
            <a:gsLst>
              <a:gs pos="100000">
                <a:srgbClr val="082059"/>
              </a:gs>
              <a:gs pos="0">
                <a:srgbClr val="1D50DF"/>
              </a:gs>
              <a:gs pos="39000">
                <a:srgbClr val="1742B8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defTabSz="914356">
              <a:lnSpc>
                <a:spcPct val="90000"/>
              </a:lnSpc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шаг</a:t>
            </a:r>
          </a:p>
        </p:txBody>
      </p:sp>
      <p:sp>
        <p:nvSpPr>
          <p:cNvPr id="29" name="Прямоугольник: скругленные углы 57">
            <a:extLst>
              <a:ext uri="{FF2B5EF4-FFF2-40B4-BE49-F238E27FC236}">
                <a16:creationId xmlns:a16="http://schemas.microsoft.com/office/drawing/2014/main" id="{C2A0D874-9137-7CA4-4E75-335B83EBBA76}"/>
              </a:ext>
            </a:extLst>
          </p:cNvPr>
          <p:cNvSpPr/>
          <p:nvPr/>
        </p:nvSpPr>
        <p:spPr>
          <a:xfrm>
            <a:off x="4717868" y="2459220"/>
            <a:ext cx="3963001" cy="2357916"/>
          </a:xfrm>
          <a:prstGeom prst="roundRect">
            <a:avLst>
              <a:gd name="adj" fmla="val 3608"/>
            </a:avLst>
          </a:prstGeom>
          <a:solidFill>
            <a:schemeClr val="bg1">
              <a:alpha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defTabSz="914356">
              <a:lnSpc>
                <a:spcPct val="90000"/>
              </a:lnSpc>
            </a:pPr>
            <a:r>
              <a:rPr lang="ru-RU" sz="12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 попадаете на главную страницу сервиса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CB834-9225-4455-A134-3DD382861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9" y="3157732"/>
            <a:ext cx="3360375" cy="1493500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EFA8B909-3FAC-4986-9754-739863D865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78390" y="731975"/>
            <a:ext cx="7200871" cy="408153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Autofit/>
          </a:bodyPr>
          <a:lstStyle>
            <a:lvl1pPr algn="l" defTabSz="68580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200" b="1" kern="1200" cap="none" baseline="0" dirty="0">
                <a:solidFill>
                  <a:srgbClr val="062E88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800" dirty="0">
                <a:latin typeface="Arial" panose="020B0604020202020204" pitchFamily="34" charset="0"/>
                <a:ea typeface="Golos Text Black" pitchFamily="34" charset="0"/>
                <a:cs typeface="Arial" panose="020B0604020202020204" pitchFamily="34" charset="0"/>
              </a:rPr>
              <a:t>Обязательное условие: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5C40B0-5FBC-461E-8309-D8438DFCA470}"/>
              </a:ext>
            </a:extLst>
          </p:cNvPr>
          <p:cNvSpPr txBox="1"/>
          <p:nvPr/>
        </p:nvSpPr>
        <p:spPr>
          <a:xfrm>
            <a:off x="202603" y="1012611"/>
            <a:ext cx="7555595" cy="269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использования платформы нужна </a:t>
            </a:r>
            <a:r>
              <a:rPr lang="ru-RU" sz="1151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подтверждённая</a:t>
            </a:r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учётная запись на Госуслугах</a:t>
            </a:r>
            <a:endParaRPr lang="ru-RU" sz="11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A995CF-E67A-4392-BC6A-0E55982BA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511" y="2794544"/>
            <a:ext cx="3537284" cy="1906564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379357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5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412006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375F70-0FFF-440B-87A5-0AD2929FD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6" r="40960" b="8656"/>
          <a:stretch/>
        </p:blipFill>
        <p:spPr>
          <a:xfrm>
            <a:off x="539999" y="1675000"/>
            <a:ext cx="3686284" cy="17160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67844-28BD-4285-AA7B-F6E8C9042B6C}"/>
              </a:ext>
            </a:extLst>
          </p:cNvPr>
          <p:cNvSpPr txBox="1"/>
          <p:nvPr/>
        </p:nvSpPr>
        <p:spPr>
          <a:xfrm>
            <a:off x="539997" y="994269"/>
            <a:ext cx="3980451" cy="6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8" indent="-257168">
              <a:buClr>
                <a:schemeClr val="accent1"/>
              </a:buClr>
              <a:buFont typeface="+mj-lt"/>
              <a:buAutoNum type="arabicPeriod"/>
            </a:pPr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Ввести в браузере: </a:t>
            </a:r>
            <a:r>
              <a:rPr lang="ru-RU" sz="115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Платформа ЦОК / Универсальная библиотека ЦОК </a:t>
            </a:r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перейти по ссылке от Госуслуг</a:t>
            </a:r>
            <a:endParaRPr lang="ru-RU" sz="11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F22B3-7790-4ABF-99FF-A9F43F7FA8A8}"/>
              </a:ext>
            </a:extLst>
          </p:cNvPr>
          <p:cNvSpPr txBox="1"/>
          <p:nvPr/>
        </p:nvSpPr>
        <p:spPr>
          <a:xfrm>
            <a:off x="4520450" y="986985"/>
            <a:ext cx="3802999" cy="6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8" indent="-257168">
              <a:buClr>
                <a:schemeClr val="accent1"/>
              </a:buClr>
              <a:buFont typeface="+mj-lt"/>
              <a:buAutoNum type="arabicPeriod" startAt="2"/>
            </a:pPr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Зайти в </a:t>
            </a:r>
            <a:r>
              <a:rPr lang="ru-RU" sz="115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Госуслуги</a:t>
            </a:r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ввести запрос роботу Максу: </a:t>
            </a:r>
            <a:b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15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Платформа ЦОК / Библиотека ЦОК / </a:t>
            </a:r>
            <a:r>
              <a:rPr lang="ru-RU" sz="115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Маркетплейс</a:t>
            </a:r>
            <a:r>
              <a:rPr lang="ru-RU" sz="115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15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нажать </a:t>
            </a:r>
            <a:r>
              <a:rPr lang="ru-RU" sz="115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«Перейти на платформу»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04C03C-2AD5-4DF7-BFB5-1A422658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822" y="1675001"/>
            <a:ext cx="3662372" cy="15973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D673E1-6735-4687-B2C7-6B22C16D2DE7}"/>
              </a:ext>
            </a:extLst>
          </p:cNvPr>
          <p:cNvSpPr txBox="1"/>
          <p:nvPr/>
        </p:nvSpPr>
        <p:spPr>
          <a:xfrm>
            <a:off x="1425030" y="3450191"/>
            <a:ext cx="6611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Перед началом работы с УБ ЦОК необходимо </a:t>
            </a:r>
            <a:r>
              <a:rPr lang="ru-RU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авторизоваться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под своим логином и паролем от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Госуслуг</a:t>
            </a: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выбрать </a:t>
            </a:r>
            <a:r>
              <a:rPr lang="ru-RU" sz="10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роль сотрудника школы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D900B3-8C82-4129-9221-1C529CBB5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8" t="6997" r="12674" b="13649"/>
          <a:stretch/>
        </p:blipFill>
        <p:spPr>
          <a:xfrm>
            <a:off x="3545725" y="3894051"/>
            <a:ext cx="2729947" cy="1216968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04D6772-68E4-4046-A777-90F0BCE2D4E8}"/>
              </a:ext>
            </a:extLst>
          </p:cNvPr>
          <p:cNvSpPr/>
          <p:nvPr/>
        </p:nvSpPr>
        <p:spPr>
          <a:xfrm>
            <a:off x="447607" y="1663837"/>
            <a:ext cx="3876276" cy="18068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5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C107681-149B-4C8A-BBB8-F5260C3E63CE}"/>
              </a:ext>
            </a:extLst>
          </p:cNvPr>
          <p:cNvSpPr/>
          <p:nvPr/>
        </p:nvSpPr>
        <p:spPr>
          <a:xfrm>
            <a:off x="4762934" y="1624017"/>
            <a:ext cx="3876276" cy="18068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5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8777F66F-1664-420B-AFD4-F6F4D550EBEB}"/>
              </a:ext>
            </a:extLst>
          </p:cNvPr>
          <p:cNvSpPr txBox="1">
            <a:spLocks/>
          </p:cNvSpPr>
          <p:nvPr/>
        </p:nvSpPr>
        <p:spPr>
          <a:xfrm>
            <a:off x="437207" y="574176"/>
            <a:ext cx="8587219" cy="713863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none" baseline="0">
                <a:solidFill>
                  <a:srgbClr val="041845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вариант:</a:t>
            </a:r>
          </a:p>
          <a:p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Через ФГИС «Моя школа»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B99EE82-8CB1-447B-A44C-1C419C120B71}"/>
              </a:ext>
            </a:extLst>
          </p:cNvPr>
          <p:cNvSpPr/>
          <p:nvPr/>
        </p:nvSpPr>
        <p:spPr>
          <a:xfrm>
            <a:off x="3570973" y="3885029"/>
            <a:ext cx="2704700" cy="1258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5"/>
          </a:p>
        </p:txBody>
      </p:sp>
      <p:sp>
        <p:nvSpPr>
          <p:cNvPr id="15" name="Полилиния: фигура 8">
            <a:extLst>
              <a:ext uri="{FF2B5EF4-FFF2-40B4-BE49-F238E27FC236}">
                <a16:creationId xmlns:a16="http://schemas.microsoft.com/office/drawing/2014/main" id="{01368D6D-4E83-0DFE-1488-39E1041AE6D4}"/>
              </a:ext>
            </a:extLst>
          </p:cNvPr>
          <p:cNvSpPr/>
          <p:nvPr/>
        </p:nvSpPr>
        <p:spPr>
          <a:xfrm>
            <a:off x="4339837" y="2232364"/>
            <a:ext cx="390979" cy="273501"/>
          </a:xfrm>
          <a:custGeom>
            <a:avLst/>
            <a:gdLst>
              <a:gd name="connsiteX0" fmla="*/ 0 w 353049"/>
              <a:gd name="connsiteY0" fmla="*/ 54700 h 273501"/>
              <a:gd name="connsiteX1" fmla="*/ 216299 w 353049"/>
              <a:gd name="connsiteY1" fmla="*/ 54700 h 273501"/>
              <a:gd name="connsiteX2" fmla="*/ 216299 w 353049"/>
              <a:gd name="connsiteY2" fmla="*/ 0 h 273501"/>
              <a:gd name="connsiteX3" fmla="*/ 353049 w 353049"/>
              <a:gd name="connsiteY3" fmla="*/ 136751 h 273501"/>
              <a:gd name="connsiteX4" fmla="*/ 216299 w 353049"/>
              <a:gd name="connsiteY4" fmla="*/ 273501 h 273501"/>
              <a:gd name="connsiteX5" fmla="*/ 216299 w 353049"/>
              <a:gd name="connsiteY5" fmla="*/ 218801 h 273501"/>
              <a:gd name="connsiteX6" fmla="*/ 0 w 353049"/>
              <a:gd name="connsiteY6" fmla="*/ 218801 h 273501"/>
              <a:gd name="connsiteX7" fmla="*/ 0 w 353049"/>
              <a:gd name="connsiteY7" fmla="*/ 54700 h 27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049" h="273501">
                <a:moveTo>
                  <a:pt x="0" y="54700"/>
                </a:moveTo>
                <a:lnTo>
                  <a:pt x="216299" y="54700"/>
                </a:lnTo>
                <a:lnTo>
                  <a:pt x="216299" y="0"/>
                </a:lnTo>
                <a:lnTo>
                  <a:pt x="353049" y="136751"/>
                </a:lnTo>
                <a:lnTo>
                  <a:pt x="216299" y="273501"/>
                </a:lnTo>
                <a:lnTo>
                  <a:pt x="216299" y="218801"/>
                </a:lnTo>
                <a:lnTo>
                  <a:pt x="0" y="218801"/>
                </a:lnTo>
                <a:lnTo>
                  <a:pt x="0" y="54700"/>
                </a:lnTo>
                <a:close/>
              </a:path>
            </a:pathLst>
          </a:custGeom>
          <a:noFill/>
          <a:ln>
            <a:solidFill>
              <a:srgbClr val="041845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700" rIns="82051" bIns="54700" numCol="1" spcCol="1270" anchor="ctr" anchorCtr="0">
            <a:noAutofit/>
          </a:bodyPr>
          <a:lstStyle/>
          <a:p>
            <a:pPr algn="ctr" defTabSz="266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81DC03F-9597-F36D-7DC8-C334F686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34" y="217169"/>
            <a:ext cx="7886700" cy="387798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ea typeface="Golos Text Black" pitchFamily="34" charset="0"/>
                <a:cs typeface="Arial" panose="020B0604020202020204" pitchFamily="34" charset="0"/>
              </a:rPr>
              <a:t>Как попасть на платформу?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6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270479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441203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Поиск учебных материалов в каталоге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539999" y="892148"/>
            <a:ext cx="7555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Для поиска материалов перейдите во вкладку </a:t>
            </a:r>
            <a:r>
              <a:rPr lang="ru-RU" sz="16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«Каталог»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или воспользуйтесь поиском на главной странице</a:t>
            </a:r>
            <a:endParaRPr lang="ru-RU" sz="1600" b="1" i="1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3E755D-8A04-CF1F-2F79-8FDD8BE7B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408211"/>
            <a:ext cx="7316680" cy="3512007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7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109139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9B9821-1AAE-4C4F-9243-EF3AAC5F1941}"/>
              </a:ext>
            </a:extLst>
          </p:cNvPr>
          <p:cNvSpPr txBox="1"/>
          <p:nvPr/>
        </p:nvSpPr>
        <p:spPr>
          <a:xfrm>
            <a:off x="616633" y="1904571"/>
            <a:ext cx="3254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Общий фильтр доступен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на главной странице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и на странице каталога</a:t>
            </a:r>
            <a:endParaRPr lang="ru-RU" sz="1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4F34B9-2BFC-4762-B2DA-46AD92002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561"/>
          <a:stretch/>
        </p:blipFill>
        <p:spPr>
          <a:xfrm>
            <a:off x="616633" y="1000198"/>
            <a:ext cx="4839721" cy="840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4AACF9-F9BA-49E1-971D-5A31AA06E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3" t="5028" r="2458" b="3001"/>
          <a:stretch/>
        </p:blipFill>
        <p:spPr>
          <a:xfrm>
            <a:off x="3871394" y="1665814"/>
            <a:ext cx="4481855" cy="3375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0293AE-FE3F-4DC1-A9EB-7900C17DF0BB}"/>
              </a:ext>
            </a:extLst>
          </p:cNvPr>
          <p:cNvSpPr txBox="1"/>
          <p:nvPr/>
        </p:nvSpPr>
        <p:spPr>
          <a:xfrm>
            <a:off x="1065505" y="3885913"/>
            <a:ext cx="2614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Расширенный фильтр открывается через иконку справа от строк общего фильтра</a:t>
            </a:r>
            <a:endParaRPr lang="ru-RU" sz="12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Работа с фильтрами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8387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8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83101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6E1C0D-3818-44F7-942B-24E7ABF9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44" y="975988"/>
            <a:ext cx="7565661" cy="201181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426377"/>
            <a:ext cx="7200871" cy="994172"/>
          </a:xfrm>
        </p:spPr>
        <p:txBody>
          <a:bodyPr rtlCol="0" anchor="t">
            <a:noAutofit/>
          </a:bodyPr>
          <a:lstStyle/>
          <a:p>
            <a:r>
              <a:rPr lang="ru-RU" sz="2400" dirty="0">
                <a:latin typeface="+mn-lt"/>
                <a:ea typeface="Golos Text Black" pitchFamily="34" charset="0"/>
              </a:rPr>
              <a:t>Применение тегов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619744" y="3272830"/>
            <a:ext cx="7555595" cy="6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Часто используемые фильтры — теги — расположены под поисковой строкой </a:t>
            </a:r>
            <a:r>
              <a:rPr lang="ru-RU" sz="1151" dirty="0">
                <a:cs typeface="Times New Roman" panose="02020603050405020304" pitchFamily="18" charset="0"/>
              </a:rPr>
              <a:t>Чтобы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быстро найти </a:t>
            </a:r>
            <a:r>
              <a:rPr lang="ru-RU" sz="1151" dirty="0">
                <a:cs typeface="Times New Roman" panose="02020603050405020304" pitchFamily="18" charset="0"/>
              </a:rPr>
              <a:t>учебный материал, нажмите на один или несколько тегов Выбранные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теги</a:t>
            </a:r>
            <a:r>
              <a:rPr lang="ru-RU" sz="1151" dirty="0">
                <a:cs typeface="Times New Roman" panose="02020603050405020304" pitchFamily="18" charset="0"/>
              </a:rPr>
              <a:t> подсветятся </a:t>
            </a:r>
            <a:r>
              <a:rPr lang="ru-RU" sz="1151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синим цветом</a:t>
            </a:r>
            <a:r>
              <a:rPr lang="ru-RU" sz="1151" dirty="0">
                <a:cs typeface="Times New Roman" panose="02020603050405020304" pitchFamily="18" charset="0"/>
              </a:rPr>
              <a:t>, а контент </a:t>
            </a:r>
            <a:r>
              <a:rPr lang="ru-RU" sz="1151" dirty="0" err="1">
                <a:cs typeface="Times New Roman" panose="02020603050405020304" pitchFamily="18" charset="0"/>
              </a:rPr>
              <a:t>отфильтруется</a:t>
            </a:r>
            <a:r>
              <a:rPr lang="ru-RU" sz="1151" dirty="0">
                <a:cs typeface="Times New Roman" panose="02020603050405020304" pitchFamily="18" charset="0"/>
              </a:rPr>
              <a:t> с учётом выбранных параметров</a:t>
            </a:r>
            <a:endParaRPr lang="ru-RU" sz="115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68815-F7F3-E95C-23A5-72BD109E5278}"/>
              </a:ext>
            </a:extLst>
          </p:cNvPr>
          <p:cNvSpPr txBox="1">
            <a:spLocks/>
          </p:cNvSpPr>
          <p:nvPr/>
        </p:nvSpPr>
        <p:spPr>
          <a:xfrm>
            <a:off x="7207604" y="401809"/>
            <a:ext cx="1658005" cy="273844"/>
          </a:xfrm>
        </p:spPr>
        <p:txBody>
          <a:bodyPr/>
          <a:lstStyle>
            <a:defPPr>
              <a:defRPr lang="ru-RU"/>
            </a:defPPr>
            <a:lvl1pPr marL="0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algn="l" defTabSz="389626" rtl="0" eaLnBrk="1" latinLnBrk="0" hangingPunct="1">
              <a:defRPr sz="1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276AB42-D9D1-4C49-861D-D7CBA17F664B}" type="slidenum">
              <a:rPr lang="ru-RU" sz="1535"/>
              <a:pPr algn="r">
                <a:defRPr/>
              </a:pPr>
              <a:t>9</a:t>
            </a:fld>
            <a:endParaRPr lang="ru-RU" sz="1535" dirty="0"/>
          </a:p>
        </p:txBody>
      </p:sp>
    </p:spTree>
    <p:extLst>
      <p:ext uri="{BB962C8B-B14F-4D97-AF65-F5344CB8AC3E}">
        <p14:creationId xmlns:p14="http://schemas.microsoft.com/office/powerpoint/2010/main" val="1315293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Тема Office">
  <a:themeElements>
    <a:clrScheme name="МЦ шаблон">
      <a:dk1>
        <a:srgbClr val="041845"/>
      </a:dk1>
      <a:lt1>
        <a:srgbClr val="FFFFFF"/>
      </a:lt1>
      <a:dk2>
        <a:srgbClr val="306CF3"/>
      </a:dk2>
      <a:lt2>
        <a:srgbClr val="D8E2E8"/>
      </a:lt2>
      <a:accent1>
        <a:srgbClr val="041845"/>
      </a:accent1>
      <a:accent2>
        <a:srgbClr val="C5ECFF"/>
      </a:accent2>
      <a:accent3>
        <a:srgbClr val="D8E2E8"/>
      </a:accent3>
      <a:accent4>
        <a:srgbClr val="FFCDDF"/>
      </a:accent4>
      <a:accent5>
        <a:srgbClr val="DBECD0"/>
      </a:accent5>
      <a:accent6>
        <a:srgbClr val="F5E6D3"/>
      </a:accent6>
      <a:hlink>
        <a:srgbClr val="0563C1"/>
      </a:hlink>
      <a:folHlink>
        <a:srgbClr val="954F72"/>
      </a:folHlink>
    </a:clrScheme>
    <a:fontScheme name="Другая 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презентации_2022_набор_слайдов_1_2022" id="{EEED60ED-A916-4F53-8157-6142E9557D6D}" vid="{24B2785D-786D-49F5-A30D-B932503315E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1434</Words>
  <Application>Microsoft Office PowerPoint</Application>
  <PresentationFormat>Экран (16:9)</PresentationFormat>
  <Paragraphs>227</Paragraphs>
  <Slides>33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Calibri</vt:lpstr>
      <vt:lpstr>Century Gothic</vt:lpstr>
      <vt:lpstr>Golos Text Black</vt:lpstr>
      <vt:lpstr>Lato</vt:lpstr>
      <vt:lpstr>Times New Roman</vt:lpstr>
      <vt:lpstr>Wingdings</vt:lpstr>
      <vt:lpstr>2_Тема Office</vt:lpstr>
      <vt:lpstr>Слайд think-cell</vt:lpstr>
      <vt:lpstr>Презентация PowerPoint</vt:lpstr>
      <vt:lpstr>Что такое УБ ЦОК? </vt:lpstr>
      <vt:lpstr>Почему УБ ЦОК? </vt:lpstr>
      <vt:lpstr>Презентация PowerPoint</vt:lpstr>
      <vt:lpstr>Как попасть на платформу?</vt:lpstr>
      <vt:lpstr>Как попасть на платформу?</vt:lpstr>
      <vt:lpstr>Поиск учебных материалов в каталоге</vt:lpstr>
      <vt:lpstr>Работа с фильтрами</vt:lpstr>
      <vt:lpstr>Применение тегов</vt:lpstr>
      <vt:lpstr>Просмотр карточки контента в каталоге </vt:lpstr>
      <vt:lpstr>Презентация PowerPoint</vt:lpstr>
      <vt:lpstr>Добавление контента в Избранное</vt:lpstr>
      <vt:lpstr>Распределение по подборкам</vt:lpstr>
      <vt:lpstr>Создание своего курса</vt:lpstr>
      <vt:lpstr>Работа с Корзиной</vt:lpstr>
      <vt:lpstr>Работа с Корзиной</vt:lpstr>
      <vt:lpstr>Проверка лимитов контента</vt:lpstr>
      <vt:lpstr>Оформление заказа</vt:lpstr>
      <vt:lpstr>Назначение контента ученикам для домашней работы</vt:lpstr>
      <vt:lpstr>Проведение фронтальной работы в классе</vt:lpstr>
      <vt:lpstr>Предоставление контента для работы в классе</vt:lpstr>
      <vt:lpstr>Как ученикам открыть контент</vt:lpstr>
      <vt:lpstr>Как ученикам открыть контент</vt:lpstr>
      <vt:lpstr>Предоставление доступа нескольким ученикам</vt:lpstr>
      <vt:lpstr>Предоставление доступа нескольким ученикам</vt:lpstr>
      <vt:lpstr>Где получить код ученика?</vt:lpstr>
      <vt:lpstr>Просмотр результатов</vt:lpstr>
      <vt:lpstr>Просмотр результатов</vt:lpstr>
      <vt:lpstr>Аналитика по ученикам</vt:lpstr>
      <vt:lpstr>Аналитика по классу</vt:lpstr>
      <vt:lpstr>Инструкции по использованию «Универсальной библиотеки ЦОК»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Глущенко Константин Сергеевич</dc:creator>
  <cp:keywords/>
  <dc:description/>
  <cp:lastModifiedBy>PC_USER</cp:lastModifiedBy>
  <cp:revision>60</cp:revision>
  <cp:lastPrinted>2021-03-17T09:23:35Z</cp:lastPrinted>
  <dcterms:created xsi:type="dcterms:W3CDTF">2023-05-15T15:58:24Z</dcterms:created>
  <dcterms:modified xsi:type="dcterms:W3CDTF">2026-03-30T09:27:19Z</dcterms:modified>
  <cp:category/>
</cp:coreProperties>
</file>